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0" r:id="rId5"/>
    <p:sldId id="261" r:id="rId6"/>
    <p:sldId id="263" r:id="rId7"/>
    <p:sldId id="262" r:id="rId8"/>
    <p:sldId id="264" r:id="rId9"/>
    <p:sldId id="265" r:id="rId10"/>
    <p:sldId id="266" r:id="rId11"/>
    <p:sldId id="269" r:id="rId12"/>
    <p:sldId id="268" r:id="rId13"/>
    <p:sldId id="267"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2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30FF-17C6-4D26-82D9-D3213169067E}" type="datetimeFigureOut">
              <a:rPr lang="en-SG" smtClean="0"/>
              <a:t>6/9/2025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15AA1-0EE4-43A8-9EBC-717A8E9D42E3}" type="slidenum">
              <a:rPr lang="en-SG" smtClean="0"/>
              <a:t>‹#›</a:t>
            </a:fld>
            <a:endParaRPr lang="en-SG"/>
          </a:p>
        </p:txBody>
      </p:sp>
    </p:spTree>
    <p:extLst>
      <p:ext uri="{BB962C8B-B14F-4D97-AF65-F5344CB8AC3E}">
        <p14:creationId xmlns:p14="http://schemas.microsoft.com/office/powerpoint/2010/main" val="251090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a:t>
            </a:fld>
            <a:endParaRPr lang="en-SG"/>
          </a:p>
        </p:txBody>
      </p:sp>
    </p:spTree>
    <p:extLst>
      <p:ext uri="{BB962C8B-B14F-4D97-AF65-F5344CB8AC3E}">
        <p14:creationId xmlns:p14="http://schemas.microsoft.com/office/powerpoint/2010/main" val="166422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4</a:t>
            </a:fld>
            <a:endParaRPr lang="en-SG"/>
          </a:p>
        </p:txBody>
      </p:sp>
    </p:spTree>
    <p:extLst>
      <p:ext uri="{BB962C8B-B14F-4D97-AF65-F5344CB8AC3E}">
        <p14:creationId xmlns:p14="http://schemas.microsoft.com/office/powerpoint/2010/main" val="100860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9</a:t>
            </a:fld>
            <a:endParaRPr lang="en-SG"/>
          </a:p>
        </p:txBody>
      </p:sp>
    </p:spTree>
    <p:extLst>
      <p:ext uri="{BB962C8B-B14F-4D97-AF65-F5344CB8AC3E}">
        <p14:creationId xmlns:p14="http://schemas.microsoft.com/office/powerpoint/2010/main" val="370694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11</a:t>
            </a:fld>
            <a:endParaRPr lang="en-SG"/>
          </a:p>
        </p:txBody>
      </p:sp>
    </p:spTree>
    <p:extLst>
      <p:ext uri="{BB962C8B-B14F-4D97-AF65-F5344CB8AC3E}">
        <p14:creationId xmlns:p14="http://schemas.microsoft.com/office/powerpoint/2010/main" val="264420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14</a:t>
            </a:fld>
            <a:endParaRPr lang="en-SG" dirty="0"/>
          </a:p>
        </p:txBody>
      </p:sp>
    </p:spTree>
    <p:extLst>
      <p:ext uri="{BB962C8B-B14F-4D97-AF65-F5344CB8AC3E}">
        <p14:creationId xmlns:p14="http://schemas.microsoft.com/office/powerpoint/2010/main" val="116773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9ED-5368-D714-27B9-33FDD9003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0DD767-E7AC-A55D-88D4-CC79BF54F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C391FDA-C682-DAF6-1D76-E4D04052EA49}"/>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5" name="Footer Placeholder 4">
            <a:extLst>
              <a:ext uri="{FF2B5EF4-FFF2-40B4-BE49-F238E27FC236}">
                <a16:creationId xmlns:a16="http://schemas.microsoft.com/office/drawing/2014/main" id="{523AC887-6304-5E6E-3F67-ED5208CB8F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48608D1-1A24-73BB-1E78-955B5FDC63A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52151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6D67-5DE3-C4BB-0B42-60C9F246A7B7}"/>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E52EE86-E8DA-3FDD-1818-D089DB7EA2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30A740B-4877-0935-FEEB-3E4CB2BAFEA3}"/>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5" name="Footer Placeholder 4">
            <a:extLst>
              <a:ext uri="{FF2B5EF4-FFF2-40B4-BE49-F238E27FC236}">
                <a16:creationId xmlns:a16="http://schemas.microsoft.com/office/drawing/2014/main" id="{166848F0-17FE-A0A2-D7C8-01E198EE66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A5B7D7C-DA68-85C0-C4AB-34FED7A09821}"/>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1929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8DCBB-769C-E149-3543-9FF1C2D9A4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608B379-ED55-8EE2-9C92-CE9CE67A4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087A5C-F30C-D441-235C-A3120B1D8473}"/>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5" name="Footer Placeholder 4">
            <a:extLst>
              <a:ext uri="{FF2B5EF4-FFF2-40B4-BE49-F238E27FC236}">
                <a16:creationId xmlns:a16="http://schemas.microsoft.com/office/drawing/2014/main" id="{5445F80A-7FF6-9914-D4F6-2B76AA671C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C002A5-6C37-3112-A305-4518F61FC46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37396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8AF0-4A85-B5D9-9DB0-320DA01102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AEC9DA3-6536-62F0-F0E1-30AE3E8AD6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8055AC4-AF6E-D836-675C-4833C3635D1B}"/>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5" name="Footer Placeholder 4">
            <a:extLst>
              <a:ext uri="{FF2B5EF4-FFF2-40B4-BE49-F238E27FC236}">
                <a16:creationId xmlns:a16="http://schemas.microsoft.com/office/drawing/2014/main" id="{CC78CB93-3BD7-B486-D3AA-F7106D5317F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574005-39D6-28BB-26E2-27FD50941B9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66162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6466-62E6-056B-39F7-23BC1CAD5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4DFDD35-B852-DFFA-C4D9-020F2A7AE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E5713-FE10-50CD-0B22-C4BCA3126575}"/>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5" name="Footer Placeholder 4">
            <a:extLst>
              <a:ext uri="{FF2B5EF4-FFF2-40B4-BE49-F238E27FC236}">
                <a16:creationId xmlns:a16="http://schemas.microsoft.com/office/drawing/2014/main" id="{3035E00A-AED6-25A2-FC2A-E2077BFD4D3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7CCA7D0-31C6-BEF4-0D77-5A2DB77FB426}"/>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78215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6580-99D4-0109-27B1-4B3A72C16B8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831962-B0CD-2506-9CF0-D60B97D443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D136E71-097F-77B9-B7FD-71F802A5C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B8E6923-4931-59DC-6C3A-178CBA3D6B78}"/>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6" name="Footer Placeholder 5">
            <a:extLst>
              <a:ext uri="{FF2B5EF4-FFF2-40B4-BE49-F238E27FC236}">
                <a16:creationId xmlns:a16="http://schemas.microsoft.com/office/drawing/2014/main" id="{2F7A287E-0A30-343B-C03B-1EFF3F7875B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94D67B9-1E8C-DD83-D86E-2D96D6649BE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92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A494-576F-A73A-81FC-10D1056D475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AE892B1-DC8C-94F6-6E2E-E9F87B26C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C39AC-3F16-9E52-BE96-05A9470CE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B6224C6-0774-F546-9521-91627FE9E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C2702-DE9C-A906-E451-ABE10A796C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601A002-CD17-8DF1-1393-7BBD2DA417D0}"/>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8" name="Footer Placeholder 7">
            <a:extLst>
              <a:ext uri="{FF2B5EF4-FFF2-40B4-BE49-F238E27FC236}">
                <a16:creationId xmlns:a16="http://schemas.microsoft.com/office/drawing/2014/main" id="{165659FD-BAD4-8F85-37D9-3E1E58C07E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A5770FF-9ED1-F051-617D-6329295156C4}"/>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35436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7E14-416D-CB3F-68F1-4405239C12A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626A541-C048-9638-BE3E-385CD95F1EF3}"/>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4" name="Footer Placeholder 3">
            <a:extLst>
              <a:ext uri="{FF2B5EF4-FFF2-40B4-BE49-F238E27FC236}">
                <a16:creationId xmlns:a16="http://schemas.microsoft.com/office/drawing/2014/main" id="{5880C9D1-C2C0-AE60-BF4F-A70B0982BAD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6836168-ABF8-C701-3CDA-897D96427BDF}"/>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7903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7E805-A023-DA6B-9ECF-BF5DF3C2882D}"/>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3" name="Footer Placeholder 2">
            <a:extLst>
              <a:ext uri="{FF2B5EF4-FFF2-40B4-BE49-F238E27FC236}">
                <a16:creationId xmlns:a16="http://schemas.microsoft.com/office/drawing/2014/main" id="{71E4188F-124E-C34A-0B7C-34054FCEF26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F910D12-9C3C-20DF-9F4B-461D516D4D75}"/>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4756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0C34-78A4-94E8-D44E-5CB8F5197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30B785-4A87-CADA-BA4C-A1DC19B5C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52477CF-DFE4-EE2C-0B3D-094067F8D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A77A9-5367-471D-8D28-D5B5A69B19D5}"/>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6" name="Footer Placeholder 5">
            <a:extLst>
              <a:ext uri="{FF2B5EF4-FFF2-40B4-BE49-F238E27FC236}">
                <a16:creationId xmlns:a16="http://schemas.microsoft.com/office/drawing/2014/main" id="{1AA83626-D0B3-C50D-46A3-31A38443BDC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564815A-5E71-D17D-B4EF-FF41FE79D24B}"/>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299075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D39-00E4-A95E-E75C-DD9AB03F5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C755120-F022-8C36-3D4B-25F1687F8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06C1F21-BA17-697F-A2A5-B4504DC39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ED546-D1E1-EE11-9935-F50F79FCDD09}"/>
              </a:ext>
            </a:extLst>
          </p:cNvPr>
          <p:cNvSpPr>
            <a:spLocks noGrp="1"/>
          </p:cNvSpPr>
          <p:nvPr>
            <p:ph type="dt" sz="half" idx="10"/>
          </p:nvPr>
        </p:nvSpPr>
        <p:spPr/>
        <p:txBody>
          <a:bodyPr/>
          <a:lstStyle/>
          <a:p>
            <a:fld id="{93613A68-6BE7-4E73-9F97-065337C54115}" type="datetimeFigureOut">
              <a:rPr lang="en-SG" smtClean="0"/>
              <a:t>6/9/2025</a:t>
            </a:fld>
            <a:endParaRPr lang="en-SG"/>
          </a:p>
        </p:txBody>
      </p:sp>
      <p:sp>
        <p:nvSpPr>
          <p:cNvPr id="6" name="Footer Placeholder 5">
            <a:extLst>
              <a:ext uri="{FF2B5EF4-FFF2-40B4-BE49-F238E27FC236}">
                <a16:creationId xmlns:a16="http://schemas.microsoft.com/office/drawing/2014/main" id="{83B1F319-C6DC-88A3-4A98-217BB19EE3F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C815317-3F2F-0153-9C05-04D7B4154D5C}"/>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2086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D7F46-A31B-20B0-C5CB-08E3EC718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690F5A3-5C33-FC97-B907-DDF5D143DD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E9D1FE3-9615-7D86-EC38-8DEA6C27D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13A68-6BE7-4E73-9F97-065337C54115}" type="datetimeFigureOut">
              <a:rPr lang="en-SG" smtClean="0"/>
              <a:t>6/9/2025</a:t>
            </a:fld>
            <a:endParaRPr lang="en-SG"/>
          </a:p>
        </p:txBody>
      </p:sp>
      <p:sp>
        <p:nvSpPr>
          <p:cNvPr id="5" name="Footer Placeholder 4">
            <a:extLst>
              <a:ext uri="{FF2B5EF4-FFF2-40B4-BE49-F238E27FC236}">
                <a16:creationId xmlns:a16="http://schemas.microsoft.com/office/drawing/2014/main" id="{8DA696A5-2828-C8F0-E3B6-61FF18DFB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83D7E84A-F2B4-9345-2576-7E59B73B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61F18F-1E74-41E1-BFD9-29B816CEA43F}" type="slidenum">
              <a:rPr lang="en-SG" smtClean="0"/>
              <a:t>‹#›</a:t>
            </a:fld>
            <a:endParaRPr lang="en-SG"/>
          </a:p>
        </p:txBody>
      </p:sp>
    </p:spTree>
    <p:extLst>
      <p:ext uri="{BB962C8B-B14F-4D97-AF65-F5344CB8AC3E}">
        <p14:creationId xmlns:p14="http://schemas.microsoft.com/office/powerpoint/2010/main" val="272874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7F09C-58F5-122D-E399-06D32B6C9A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01CDCE5-1B12-E44C-1E3B-81307BBCC54A}"/>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5" name="TextBox 4">
            <a:extLst>
              <a:ext uri="{FF2B5EF4-FFF2-40B4-BE49-F238E27FC236}">
                <a16:creationId xmlns:a16="http://schemas.microsoft.com/office/drawing/2014/main" id="{359DC627-45C7-D4FC-B492-8B75D54C4FE7}"/>
              </a:ext>
            </a:extLst>
          </p:cNvPr>
          <p:cNvSpPr txBox="1"/>
          <p:nvPr/>
        </p:nvSpPr>
        <p:spPr>
          <a:xfrm>
            <a:off x="503110" y="948984"/>
            <a:ext cx="10058400" cy="2185214"/>
          </a:xfrm>
          <a:prstGeom prst="rect">
            <a:avLst/>
          </a:prstGeom>
          <a:noFill/>
        </p:spPr>
        <p:txBody>
          <a:bodyPr wrap="square" rtlCol="0">
            <a:spAutoFit/>
          </a:bodyPr>
          <a:lstStyle/>
          <a:p>
            <a:r>
              <a:rPr lang="en-US" sz="3200" b="1" dirty="0"/>
              <a:t>Land Based Railway Cyber Range System </a:t>
            </a:r>
          </a:p>
          <a:p>
            <a:endParaRPr lang="en-US" sz="3200" b="1" dirty="0"/>
          </a:p>
          <a:p>
            <a:r>
              <a:rPr lang="en-US" sz="2000" b="1" dirty="0"/>
              <a:t>Mini Railway IT-OT System Cyber Security Platform Introduction </a:t>
            </a:r>
          </a:p>
          <a:p>
            <a:endParaRPr lang="en-US" sz="2000" b="1" dirty="0"/>
          </a:p>
          <a:p>
            <a:endParaRPr lang="en-US" sz="1600" b="1" dirty="0">
              <a:solidFill>
                <a:schemeClr val="tx2">
                  <a:lumMod val="75000"/>
                  <a:lumOff val="25000"/>
                </a:schemeClr>
              </a:solidFill>
            </a:endParaRPr>
          </a:p>
          <a:p>
            <a:r>
              <a:rPr lang="en-US" sz="1600" b="1" dirty="0">
                <a:solidFill>
                  <a:schemeClr val="tx2">
                    <a:lumMod val="75000"/>
                    <a:lumOff val="25000"/>
                  </a:schemeClr>
                </a:solidFill>
              </a:rPr>
              <a:t>Version: V_3.0.1</a:t>
            </a:r>
          </a:p>
        </p:txBody>
      </p:sp>
      <p:sp>
        <p:nvSpPr>
          <p:cNvPr id="6" name="TextBox 5">
            <a:extLst>
              <a:ext uri="{FF2B5EF4-FFF2-40B4-BE49-F238E27FC236}">
                <a16:creationId xmlns:a16="http://schemas.microsoft.com/office/drawing/2014/main" id="{99FC7D38-B0AA-49B0-A2D7-2A784AAACEE1}"/>
              </a:ext>
            </a:extLst>
          </p:cNvPr>
          <p:cNvSpPr txBox="1"/>
          <p:nvPr/>
        </p:nvSpPr>
        <p:spPr>
          <a:xfrm>
            <a:off x="671172" y="6119336"/>
            <a:ext cx="9645412"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rtl="0">
              <a:spcBef>
                <a:spcPts val="0"/>
              </a:spcBef>
              <a:spcAft>
                <a:spcPts val="0"/>
              </a:spcAft>
            </a:pPr>
            <a:r>
              <a:rPr lang="en-US" sz="1400" i="0" u="none" strike="noStrike" dirty="0">
                <a:effectLst/>
              </a:rPr>
              <a:t>Disclaimer: This presentation is intended solely for internal use and may contain confidential and/or privileged information. Unauthorized use, disclosure, distribution, or copying of the contents in this presentation is strictly prohibited. </a:t>
            </a:r>
            <a:endParaRPr lang="en-US" sz="1400" dirty="0">
              <a:effectLst/>
            </a:endParaRPr>
          </a:p>
        </p:txBody>
      </p:sp>
      <p:pic>
        <p:nvPicPr>
          <p:cNvPr id="7" name="Picture 6" descr="National University of Singapore - Wikipedia">
            <a:extLst>
              <a:ext uri="{FF2B5EF4-FFF2-40B4-BE49-F238E27FC236}">
                <a16:creationId xmlns:a16="http://schemas.microsoft.com/office/drawing/2014/main" id="{38556763-FA7F-58E9-9426-82805477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85" y="6150684"/>
            <a:ext cx="406259" cy="5183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3F2B3B-5327-3948-26B9-38140608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953" y="6172489"/>
            <a:ext cx="2020047" cy="474711"/>
          </a:xfrm>
          <a:prstGeom prst="rect">
            <a:avLst/>
          </a:prstGeom>
        </p:spPr>
      </p:pic>
      <p:pic>
        <p:nvPicPr>
          <p:cNvPr id="13" name="Picture 12" descr="A logo of a train&#10;&#10;AI-generated content may be incorrect.">
            <a:extLst>
              <a:ext uri="{FF2B5EF4-FFF2-40B4-BE49-F238E27FC236}">
                <a16:creationId xmlns:a16="http://schemas.microsoft.com/office/drawing/2014/main" id="{7B0DFF4D-CBA8-8BDE-6A62-56289CAE0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909" y="1133919"/>
            <a:ext cx="1421201" cy="1460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descr="A computer screen shot of a computer&#10;&#10;AI-generated content may be incorrect.">
            <a:extLst>
              <a:ext uri="{FF2B5EF4-FFF2-40B4-BE49-F238E27FC236}">
                <a16:creationId xmlns:a16="http://schemas.microsoft.com/office/drawing/2014/main" id="{5057AABE-3C47-5F42-7DB0-54CC9DEF8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44" y="3266780"/>
            <a:ext cx="5174428" cy="2643691"/>
          </a:xfrm>
          <a:prstGeom prst="rect">
            <a:avLst/>
          </a:prstGeom>
          <a:ln w="19050">
            <a:solidFill>
              <a:schemeClr val="tx1"/>
            </a:solidFill>
          </a:ln>
        </p:spPr>
      </p:pic>
      <p:pic>
        <p:nvPicPr>
          <p:cNvPr id="17" name="Picture 16" descr="A screenshot of a computer&#10;&#10;AI-generated content may be incorrect.">
            <a:extLst>
              <a:ext uri="{FF2B5EF4-FFF2-40B4-BE49-F238E27FC236}">
                <a16:creationId xmlns:a16="http://schemas.microsoft.com/office/drawing/2014/main" id="{156093DC-7D75-A793-11DA-2947B25B4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5275" y="3266780"/>
            <a:ext cx="5516165" cy="2652356"/>
          </a:xfrm>
          <a:prstGeom prst="rect">
            <a:avLst/>
          </a:prstGeom>
          <a:ln w="19050">
            <a:solidFill>
              <a:schemeClr val="tx1"/>
            </a:solidFill>
          </a:ln>
        </p:spPr>
      </p:pic>
    </p:spTree>
    <p:extLst>
      <p:ext uri="{BB962C8B-B14F-4D97-AF65-F5344CB8AC3E}">
        <p14:creationId xmlns:p14="http://schemas.microsoft.com/office/powerpoint/2010/main" val="321351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15A07-0D38-DE5C-9D9B-2F374297FAA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402F2DE-F301-7A19-3316-2FB8408D9A5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61B8FB6-AF35-B62A-9AAE-A10DAA99F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4AE8AB7-4F61-48A3-63FB-910A345755DC}"/>
              </a:ext>
            </a:extLst>
          </p:cNvPr>
          <p:cNvSpPr txBox="1"/>
          <p:nvPr/>
        </p:nvSpPr>
        <p:spPr>
          <a:xfrm>
            <a:off x="387488" y="703973"/>
            <a:ext cx="8090900" cy="461665"/>
          </a:xfrm>
          <a:prstGeom prst="rect">
            <a:avLst/>
          </a:prstGeom>
          <a:noFill/>
        </p:spPr>
        <p:txBody>
          <a:bodyPr wrap="square" rtlCol="0">
            <a:spAutoFit/>
          </a:bodyPr>
          <a:lstStyle/>
          <a:p>
            <a:r>
              <a:rPr lang="en-US" sz="2400" b="1" dirty="0"/>
              <a:t>Project Use Cases [Academic and Training]</a:t>
            </a:r>
          </a:p>
        </p:txBody>
      </p:sp>
      <p:pic>
        <p:nvPicPr>
          <p:cNvPr id="9" name="Picture 8">
            <a:extLst>
              <a:ext uri="{FF2B5EF4-FFF2-40B4-BE49-F238E27FC236}">
                <a16:creationId xmlns:a16="http://schemas.microsoft.com/office/drawing/2014/main" id="{289E882F-335A-CD69-6657-264ED4E25F6E}"/>
              </a:ext>
            </a:extLst>
          </p:cNvPr>
          <p:cNvPicPr>
            <a:picLocks noChangeAspect="1"/>
          </p:cNvPicPr>
          <p:nvPr/>
        </p:nvPicPr>
        <p:blipFill>
          <a:blip r:embed="rId3"/>
          <a:stretch>
            <a:fillRect/>
          </a:stretch>
        </p:blipFill>
        <p:spPr>
          <a:xfrm>
            <a:off x="387488" y="1286285"/>
            <a:ext cx="4141477" cy="3149743"/>
          </a:xfrm>
          <a:prstGeom prst="rect">
            <a:avLst/>
          </a:prstGeom>
          <a:ln w="9525">
            <a:solidFill>
              <a:schemeClr val="tx1"/>
            </a:solidFill>
          </a:ln>
        </p:spPr>
      </p:pic>
      <p:sp>
        <p:nvSpPr>
          <p:cNvPr id="7" name="Rectangle 6">
            <a:extLst>
              <a:ext uri="{FF2B5EF4-FFF2-40B4-BE49-F238E27FC236}">
                <a16:creationId xmlns:a16="http://schemas.microsoft.com/office/drawing/2014/main" id="{2C4D7524-6448-0666-F446-3B47E1994EA4}"/>
              </a:ext>
            </a:extLst>
          </p:cNvPr>
          <p:cNvSpPr/>
          <p:nvPr/>
        </p:nvSpPr>
        <p:spPr>
          <a:xfrm>
            <a:off x="387488" y="1286285"/>
            <a:ext cx="4141477" cy="461665"/>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NCL-SBST OT Cyber Security Training 2025</a:t>
            </a:r>
            <a:endParaRPr lang="en-SG" sz="1600" b="1" dirty="0">
              <a:solidFill>
                <a:schemeClr val="bg1"/>
              </a:solidFill>
            </a:endParaRPr>
          </a:p>
        </p:txBody>
      </p:sp>
      <p:sp>
        <p:nvSpPr>
          <p:cNvPr id="11" name="Rectangle 10">
            <a:extLst>
              <a:ext uri="{FF2B5EF4-FFF2-40B4-BE49-F238E27FC236}">
                <a16:creationId xmlns:a16="http://schemas.microsoft.com/office/drawing/2014/main" id="{CBC6D8DA-D7DC-185D-2BED-479F01BF7F7D}"/>
              </a:ext>
            </a:extLst>
          </p:cNvPr>
          <p:cNvSpPr/>
          <p:nvPr/>
        </p:nvSpPr>
        <p:spPr>
          <a:xfrm>
            <a:off x="4918253" y="1286285"/>
            <a:ext cx="4250720" cy="46166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NUS Summer School 2025  Cyber Security OT-Env Pentest Course </a:t>
            </a:r>
            <a:endParaRPr lang="en-SG" sz="1600" b="1" dirty="0">
              <a:solidFill>
                <a:schemeClr val="bg1"/>
              </a:solidFill>
            </a:endParaRPr>
          </a:p>
        </p:txBody>
      </p:sp>
      <p:pic>
        <p:nvPicPr>
          <p:cNvPr id="13" name="Picture 12">
            <a:extLst>
              <a:ext uri="{FF2B5EF4-FFF2-40B4-BE49-F238E27FC236}">
                <a16:creationId xmlns:a16="http://schemas.microsoft.com/office/drawing/2014/main" id="{2C79E35A-47D9-8B6B-587E-6B7306711F68}"/>
              </a:ext>
            </a:extLst>
          </p:cNvPr>
          <p:cNvPicPr>
            <a:picLocks noChangeAspect="1"/>
          </p:cNvPicPr>
          <p:nvPr/>
        </p:nvPicPr>
        <p:blipFill>
          <a:blip r:embed="rId4"/>
          <a:stretch>
            <a:fillRect/>
          </a:stretch>
        </p:blipFill>
        <p:spPr>
          <a:xfrm>
            <a:off x="4918253" y="1747950"/>
            <a:ext cx="4250720" cy="2688078"/>
          </a:xfrm>
          <a:prstGeom prst="rect">
            <a:avLst/>
          </a:prstGeom>
          <a:ln w="6350">
            <a:solidFill>
              <a:schemeClr val="tx1"/>
            </a:solidFill>
          </a:ln>
        </p:spPr>
      </p:pic>
      <p:sp>
        <p:nvSpPr>
          <p:cNvPr id="14" name="Rectangle 13">
            <a:extLst>
              <a:ext uri="{FF2B5EF4-FFF2-40B4-BE49-F238E27FC236}">
                <a16:creationId xmlns:a16="http://schemas.microsoft.com/office/drawing/2014/main" id="{CCF29A7D-A3D0-2F4F-3692-180D46A50768}"/>
              </a:ext>
            </a:extLst>
          </p:cNvPr>
          <p:cNvSpPr/>
          <p:nvPr/>
        </p:nvSpPr>
        <p:spPr>
          <a:xfrm>
            <a:off x="387488" y="4677322"/>
            <a:ext cx="2678654" cy="207466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Data Set + Paper will be presented in </a:t>
            </a:r>
            <a:r>
              <a:rPr lang="en-US" sz="1600" b="1" dirty="0" err="1">
                <a:solidFill>
                  <a:schemeClr val="bg1"/>
                </a:solidFill>
              </a:rPr>
              <a:t>CyberICPS</a:t>
            </a:r>
            <a:r>
              <a:rPr lang="en-US" sz="1600" b="1" dirty="0">
                <a:solidFill>
                  <a:schemeClr val="bg1"/>
                </a:solidFill>
              </a:rPr>
              <a:t> 2025 Workshop of 30th European Symposium on Research in Computer Security (ESORICS) 2025 Conference  </a:t>
            </a:r>
            <a:endParaRPr lang="en-SG" sz="1600" b="1" dirty="0">
              <a:solidFill>
                <a:schemeClr val="bg1"/>
              </a:solidFill>
            </a:endParaRPr>
          </a:p>
        </p:txBody>
      </p:sp>
      <p:pic>
        <p:nvPicPr>
          <p:cNvPr id="20" name="Picture 19">
            <a:extLst>
              <a:ext uri="{FF2B5EF4-FFF2-40B4-BE49-F238E27FC236}">
                <a16:creationId xmlns:a16="http://schemas.microsoft.com/office/drawing/2014/main" id="{8931FC62-C0FB-DE6A-6E5F-DC506A3A8F0D}"/>
              </a:ext>
            </a:extLst>
          </p:cNvPr>
          <p:cNvPicPr>
            <a:picLocks noChangeAspect="1"/>
          </p:cNvPicPr>
          <p:nvPr/>
        </p:nvPicPr>
        <p:blipFill>
          <a:blip r:embed="rId5"/>
          <a:stretch>
            <a:fillRect/>
          </a:stretch>
        </p:blipFill>
        <p:spPr>
          <a:xfrm>
            <a:off x="9495283" y="3716053"/>
            <a:ext cx="2455925" cy="590900"/>
          </a:xfrm>
          <a:prstGeom prst="rect">
            <a:avLst/>
          </a:prstGeom>
        </p:spPr>
      </p:pic>
      <p:pic>
        <p:nvPicPr>
          <p:cNvPr id="22" name="Picture 21">
            <a:extLst>
              <a:ext uri="{FF2B5EF4-FFF2-40B4-BE49-F238E27FC236}">
                <a16:creationId xmlns:a16="http://schemas.microsoft.com/office/drawing/2014/main" id="{915C73D3-DA49-BBA9-CEF8-C4A5212DF380}"/>
              </a:ext>
            </a:extLst>
          </p:cNvPr>
          <p:cNvPicPr>
            <a:picLocks noChangeAspect="1"/>
          </p:cNvPicPr>
          <p:nvPr/>
        </p:nvPicPr>
        <p:blipFill>
          <a:blip r:embed="rId6"/>
          <a:stretch>
            <a:fillRect/>
          </a:stretch>
        </p:blipFill>
        <p:spPr>
          <a:xfrm>
            <a:off x="9495283" y="2756057"/>
            <a:ext cx="2422352" cy="671864"/>
          </a:xfrm>
          <a:prstGeom prst="rect">
            <a:avLst/>
          </a:prstGeom>
          <a:ln w="19050">
            <a:solidFill>
              <a:schemeClr val="tx1"/>
            </a:solidFill>
          </a:ln>
        </p:spPr>
      </p:pic>
      <p:pic>
        <p:nvPicPr>
          <p:cNvPr id="24" name="Picture 23">
            <a:extLst>
              <a:ext uri="{FF2B5EF4-FFF2-40B4-BE49-F238E27FC236}">
                <a16:creationId xmlns:a16="http://schemas.microsoft.com/office/drawing/2014/main" id="{82987711-A297-D390-AF1E-39D84072231F}"/>
              </a:ext>
            </a:extLst>
          </p:cNvPr>
          <p:cNvPicPr>
            <a:picLocks noChangeAspect="1"/>
          </p:cNvPicPr>
          <p:nvPr/>
        </p:nvPicPr>
        <p:blipFill>
          <a:blip r:embed="rId7"/>
          <a:stretch>
            <a:fillRect/>
          </a:stretch>
        </p:blipFill>
        <p:spPr>
          <a:xfrm>
            <a:off x="9454466" y="1286285"/>
            <a:ext cx="2429539" cy="1181640"/>
          </a:xfrm>
          <a:prstGeom prst="rect">
            <a:avLst/>
          </a:prstGeom>
          <a:ln w="19050">
            <a:solidFill>
              <a:schemeClr val="tx1"/>
            </a:solidFill>
          </a:ln>
        </p:spPr>
      </p:pic>
      <p:pic>
        <p:nvPicPr>
          <p:cNvPr id="28" name="Picture 27">
            <a:extLst>
              <a:ext uri="{FF2B5EF4-FFF2-40B4-BE49-F238E27FC236}">
                <a16:creationId xmlns:a16="http://schemas.microsoft.com/office/drawing/2014/main" id="{3AFADCB8-D5B4-E804-EFC1-7F498D60E555}"/>
              </a:ext>
            </a:extLst>
          </p:cNvPr>
          <p:cNvPicPr>
            <a:picLocks noChangeAspect="1"/>
          </p:cNvPicPr>
          <p:nvPr/>
        </p:nvPicPr>
        <p:blipFill>
          <a:blip r:embed="rId8"/>
          <a:stretch>
            <a:fillRect/>
          </a:stretch>
        </p:blipFill>
        <p:spPr>
          <a:xfrm>
            <a:off x="3084430" y="4658968"/>
            <a:ext cx="4971434" cy="2104473"/>
          </a:xfrm>
          <a:prstGeom prst="rect">
            <a:avLst/>
          </a:prstGeom>
        </p:spPr>
      </p:pic>
    </p:spTree>
    <p:extLst>
      <p:ext uri="{BB962C8B-B14F-4D97-AF65-F5344CB8AC3E}">
        <p14:creationId xmlns:p14="http://schemas.microsoft.com/office/powerpoint/2010/main" val="342570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E6215-1BC0-D83B-3C8C-1BAED409502F}"/>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EC2A50A9-DE2B-43FF-8CD8-F4E345EC898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6" name="TextBox 5">
            <a:extLst>
              <a:ext uri="{FF2B5EF4-FFF2-40B4-BE49-F238E27FC236}">
                <a16:creationId xmlns:a16="http://schemas.microsoft.com/office/drawing/2014/main" id="{420E347B-761D-929E-6A8A-C641437681C9}"/>
              </a:ext>
            </a:extLst>
          </p:cNvPr>
          <p:cNvSpPr txBox="1"/>
          <p:nvPr/>
        </p:nvSpPr>
        <p:spPr>
          <a:xfrm>
            <a:off x="403346" y="811460"/>
            <a:ext cx="8708382" cy="6063198"/>
          </a:xfrm>
          <a:prstGeom prst="rect">
            <a:avLst/>
          </a:prstGeom>
          <a:noFill/>
        </p:spPr>
        <p:txBody>
          <a:bodyPr wrap="square" rtlCol="0">
            <a:spAutoFit/>
          </a:bodyPr>
          <a:lstStyle/>
          <a:p>
            <a:r>
              <a:rPr lang="en-US" sz="2400" b="1" dirty="0"/>
              <a:t>Cyber Range Service </a:t>
            </a:r>
          </a:p>
          <a:p>
            <a:endParaRPr lang="en-US" sz="2400" b="1" dirty="0"/>
          </a:p>
          <a:p>
            <a:r>
              <a:rPr lang="en-US" sz="2000" b="1" dirty="0"/>
              <a:t>Cyber Exercise </a:t>
            </a:r>
            <a:r>
              <a:rPr lang="en-US" sz="2000" dirty="0"/>
              <a:t>: On site deployed live system used for cyber exercise red team attack and blue team defense. </a:t>
            </a:r>
          </a:p>
          <a:p>
            <a:endParaRPr lang="en-US" sz="2000" dirty="0"/>
          </a:p>
          <a:p>
            <a:r>
              <a:rPr lang="en-US" sz="2000" b="1" dirty="0"/>
              <a:t>Education</a:t>
            </a:r>
            <a:r>
              <a:rPr lang="en-US" sz="2000" dirty="0"/>
              <a:t> : Remote access simplified cyber range system for hands on training. </a:t>
            </a:r>
          </a:p>
          <a:p>
            <a:endParaRPr lang="en-US" sz="2000" dirty="0"/>
          </a:p>
          <a:p>
            <a:r>
              <a:rPr lang="en-US" sz="2000" b="1" dirty="0"/>
              <a:t>Data Generation </a:t>
            </a:r>
            <a:r>
              <a:rPr lang="en-US" sz="2000" dirty="0"/>
              <a:t>: Automate attack scenario recurrent for threats detection, data collection. </a:t>
            </a:r>
          </a:p>
          <a:p>
            <a:endParaRPr lang="en-US" sz="2000" dirty="0"/>
          </a:p>
          <a:p>
            <a:r>
              <a:rPr lang="en-US" sz="2000" b="1" dirty="0"/>
              <a:t>Data Set </a:t>
            </a:r>
            <a:r>
              <a:rPr lang="en-US" sz="2000" dirty="0"/>
              <a:t>: Data set of cyber attack for cyber security DFIR, AI training and research.</a:t>
            </a:r>
          </a:p>
          <a:p>
            <a:endParaRPr lang="en-US" sz="2000" dirty="0"/>
          </a:p>
          <a:p>
            <a:r>
              <a:rPr lang="en-US" sz="2000" b="1" dirty="0"/>
              <a:t>OT-Training</a:t>
            </a:r>
            <a:r>
              <a:rPr lang="en-US" sz="2000" dirty="0"/>
              <a:t> : Materials (video, slides and document) for OT system and OT security course.</a:t>
            </a:r>
          </a:p>
          <a:p>
            <a:endParaRPr lang="en-US" sz="2000" dirty="0"/>
          </a:p>
          <a:p>
            <a:r>
              <a:rPr lang="en-US" sz="2000" b="1" dirty="0"/>
              <a:t>Workshop</a:t>
            </a:r>
            <a:r>
              <a:rPr lang="en-US" sz="2000" dirty="0"/>
              <a:t> : IT and OT Cyber attack case studies for general OT security demo and workshop. </a:t>
            </a:r>
          </a:p>
        </p:txBody>
      </p:sp>
      <p:pic>
        <p:nvPicPr>
          <p:cNvPr id="10" name="Picture 9">
            <a:extLst>
              <a:ext uri="{FF2B5EF4-FFF2-40B4-BE49-F238E27FC236}">
                <a16:creationId xmlns:a16="http://schemas.microsoft.com/office/drawing/2014/main" id="{BAAF1FB1-06BA-A88E-BE86-06463C090AE0}"/>
              </a:ext>
            </a:extLst>
          </p:cNvPr>
          <p:cNvPicPr>
            <a:picLocks noChangeAspect="1"/>
          </p:cNvPicPr>
          <p:nvPr/>
        </p:nvPicPr>
        <p:blipFill>
          <a:blip r:embed="rId3"/>
          <a:stretch>
            <a:fillRect/>
          </a:stretch>
        </p:blipFill>
        <p:spPr>
          <a:xfrm>
            <a:off x="8736867" y="1432619"/>
            <a:ext cx="3455133" cy="4820880"/>
          </a:xfrm>
          <a:prstGeom prst="rect">
            <a:avLst/>
          </a:prstGeom>
        </p:spPr>
      </p:pic>
      <p:pic>
        <p:nvPicPr>
          <p:cNvPr id="3" name="Picture 2" descr="A logo of a train&#10;&#10;AI-generated content may be incorrect.">
            <a:extLst>
              <a:ext uri="{FF2B5EF4-FFF2-40B4-BE49-F238E27FC236}">
                <a16:creationId xmlns:a16="http://schemas.microsoft.com/office/drawing/2014/main" id="{261CDE2B-BF50-523F-F7FF-DA5B853FC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2829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BC03-5608-C924-666F-8AB256A18709}"/>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2500695-658C-B20D-042C-9FE187E3F1AC}"/>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2F145C2-4C50-FF12-CB94-1C122DF2C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689F992-0425-3182-3946-0BDFB6961EDB}"/>
              </a:ext>
            </a:extLst>
          </p:cNvPr>
          <p:cNvSpPr txBox="1"/>
          <p:nvPr/>
        </p:nvSpPr>
        <p:spPr>
          <a:xfrm>
            <a:off x="456172" y="645308"/>
            <a:ext cx="6557275" cy="461665"/>
          </a:xfrm>
          <a:prstGeom prst="rect">
            <a:avLst/>
          </a:prstGeom>
          <a:noFill/>
        </p:spPr>
        <p:txBody>
          <a:bodyPr wrap="square" rtlCol="0">
            <a:spAutoFit/>
          </a:bodyPr>
          <a:lstStyle/>
          <a:p>
            <a:r>
              <a:rPr lang="en-US" sz="2400" b="1" dirty="0"/>
              <a:t>OT Cyber Attack Case Studies and Data Set </a:t>
            </a:r>
          </a:p>
        </p:txBody>
      </p:sp>
      <p:pic>
        <p:nvPicPr>
          <p:cNvPr id="2" name="Picture 1" descr="A screenshot of a computer program&#10;&#10;Description automatically generated">
            <a:extLst>
              <a:ext uri="{FF2B5EF4-FFF2-40B4-BE49-F238E27FC236}">
                <a16:creationId xmlns:a16="http://schemas.microsoft.com/office/drawing/2014/main" id="{A898CF53-C5BB-2A6D-12AF-9FE8DB037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3" y="1290616"/>
            <a:ext cx="4980217" cy="2616207"/>
          </a:xfrm>
          <a:prstGeom prst="rect">
            <a:avLst/>
          </a:prstGeom>
          <a:ln w="6350">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54CAD521-4A11-5C05-0F74-34FBDE6A9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642" y="1290616"/>
            <a:ext cx="4605533" cy="2551465"/>
          </a:xfrm>
          <a:prstGeom prst="rect">
            <a:avLst/>
          </a:prstGeom>
          <a:ln w="9525">
            <a:solidFill>
              <a:schemeClr val="tx1"/>
            </a:solidFill>
          </a:ln>
        </p:spPr>
      </p:pic>
      <p:pic>
        <p:nvPicPr>
          <p:cNvPr id="7" name="Picture 6" descr="A screenshot of a computer program&#10;&#10;Description automatically generated">
            <a:extLst>
              <a:ext uri="{FF2B5EF4-FFF2-40B4-BE49-F238E27FC236}">
                <a16:creationId xmlns:a16="http://schemas.microsoft.com/office/drawing/2014/main" id="{758C292B-15E4-249B-FCF6-1D9BEF09B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43" y="4132412"/>
            <a:ext cx="4980217" cy="2627833"/>
          </a:xfrm>
          <a:prstGeom prst="rect">
            <a:avLst/>
          </a:prstGeom>
          <a:ln w="9525">
            <a:solidFill>
              <a:schemeClr val="tx1"/>
            </a:solidFill>
          </a:ln>
        </p:spPr>
      </p:pic>
      <p:pic>
        <p:nvPicPr>
          <p:cNvPr id="8" name="Picture 7" descr="A screenshot of a computer program&#10;&#10;Description automatically generated">
            <a:extLst>
              <a:ext uri="{FF2B5EF4-FFF2-40B4-BE49-F238E27FC236}">
                <a16:creationId xmlns:a16="http://schemas.microsoft.com/office/drawing/2014/main" id="{51783C46-6976-A284-0F50-C03061383C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642" y="4112058"/>
            <a:ext cx="4605533" cy="2551465"/>
          </a:xfrm>
          <a:prstGeom prst="rect">
            <a:avLst/>
          </a:prstGeom>
          <a:ln w="9525">
            <a:solidFill>
              <a:schemeClr val="tx1"/>
            </a:solidFill>
          </a:ln>
        </p:spPr>
      </p:pic>
      <p:sp>
        <p:nvSpPr>
          <p:cNvPr id="14" name="Rectangle 13">
            <a:extLst>
              <a:ext uri="{FF2B5EF4-FFF2-40B4-BE49-F238E27FC236}">
                <a16:creationId xmlns:a16="http://schemas.microsoft.com/office/drawing/2014/main" id="{E8537A2D-8FFA-50EE-A016-E8E640C61794}"/>
              </a:ext>
            </a:extLst>
          </p:cNvPr>
          <p:cNvSpPr/>
          <p:nvPr/>
        </p:nvSpPr>
        <p:spPr>
          <a:xfrm>
            <a:off x="623330" y="1290616"/>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1: False Data/Command Injection Attack on PLC (PLC reg, memory or coil data overwrite)</a:t>
            </a:r>
          </a:p>
        </p:txBody>
      </p:sp>
      <p:sp>
        <p:nvSpPr>
          <p:cNvPr id="15" name="Rectangle 14">
            <a:extLst>
              <a:ext uri="{FF2B5EF4-FFF2-40B4-BE49-F238E27FC236}">
                <a16:creationId xmlns:a16="http://schemas.microsoft.com/office/drawing/2014/main" id="{B8176D94-B582-8020-57BC-E2F29C1827A2}"/>
              </a:ext>
            </a:extLst>
          </p:cNvPr>
          <p:cNvSpPr/>
          <p:nvPr/>
        </p:nvSpPr>
        <p:spPr>
          <a:xfrm>
            <a:off x="6186642" y="1290615"/>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2: OT-Network ARP Spoofing Attack on SCADA-HMI-PLC control channel  (Modbus packet drop)</a:t>
            </a:r>
          </a:p>
        </p:txBody>
      </p:sp>
      <p:sp>
        <p:nvSpPr>
          <p:cNvPr id="16" name="Rectangle 15">
            <a:extLst>
              <a:ext uri="{FF2B5EF4-FFF2-40B4-BE49-F238E27FC236}">
                <a16:creationId xmlns:a16="http://schemas.microsoft.com/office/drawing/2014/main" id="{3A308ECE-850A-2951-9DCD-5713A270B0C8}"/>
              </a:ext>
            </a:extLst>
          </p:cNvPr>
          <p:cNvSpPr/>
          <p:nvPr/>
        </p:nvSpPr>
        <p:spPr>
          <a:xfrm>
            <a:off x="623330" y="4062358"/>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3: DDoS on PLC Modbus Channel Attack (</a:t>
            </a:r>
            <a:r>
              <a:rPr lang="en-SG" sz="1200" b="1" dirty="0"/>
              <a:t>Denial of PLC Modbus service</a:t>
            </a:r>
            <a:endParaRPr lang="en-US" sz="1200" b="1" dirty="0"/>
          </a:p>
        </p:txBody>
      </p:sp>
      <p:sp>
        <p:nvSpPr>
          <p:cNvPr id="20" name="Rectangle 19">
            <a:extLst>
              <a:ext uri="{FF2B5EF4-FFF2-40B4-BE49-F238E27FC236}">
                <a16:creationId xmlns:a16="http://schemas.microsoft.com/office/drawing/2014/main" id="{6BF6204F-F3E3-0FEF-794F-4B2FEB370D31}"/>
              </a:ext>
            </a:extLst>
          </p:cNvPr>
          <p:cNvSpPr/>
          <p:nvPr/>
        </p:nvSpPr>
        <p:spPr>
          <a:xfrm>
            <a:off x="6186642" y="4062358"/>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4: Man-in-the-Middle Attack on HMI-PLC Control Chain</a:t>
            </a:r>
          </a:p>
        </p:txBody>
      </p:sp>
    </p:spTree>
    <p:extLst>
      <p:ext uri="{BB962C8B-B14F-4D97-AF65-F5344CB8AC3E}">
        <p14:creationId xmlns:p14="http://schemas.microsoft.com/office/powerpoint/2010/main" val="126390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A5C3-EF8A-0F1A-BE23-7D0DBDD2399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566F8A7-9249-87FB-0F96-CF73A1842D6B}"/>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33B68CC8-0E94-1C70-0E46-18BC5DAA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1B4BAE34-B98E-7827-6C50-1843ECCDF148}"/>
              </a:ext>
            </a:extLst>
          </p:cNvPr>
          <p:cNvSpPr txBox="1"/>
          <p:nvPr/>
        </p:nvSpPr>
        <p:spPr>
          <a:xfrm>
            <a:off x="497216" y="601733"/>
            <a:ext cx="8090900" cy="461665"/>
          </a:xfrm>
          <a:prstGeom prst="rect">
            <a:avLst/>
          </a:prstGeom>
          <a:noFill/>
        </p:spPr>
        <p:txBody>
          <a:bodyPr wrap="square" rtlCol="0">
            <a:spAutoFit/>
          </a:bodyPr>
          <a:lstStyle/>
          <a:p>
            <a:r>
              <a:rPr lang="en-US" sz="2400" b="1" dirty="0"/>
              <a:t>More Technology Spec … </a:t>
            </a:r>
          </a:p>
        </p:txBody>
      </p:sp>
      <p:pic>
        <p:nvPicPr>
          <p:cNvPr id="10" name="Picture 9" descr="A diagram of a train&#10;&#10;AI-generated content may be incorrect.">
            <a:extLst>
              <a:ext uri="{FF2B5EF4-FFF2-40B4-BE49-F238E27FC236}">
                <a16:creationId xmlns:a16="http://schemas.microsoft.com/office/drawing/2014/main" id="{016A205A-C586-6821-DC74-0E9A3FA53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16" y="1165638"/>
            <a:ext cx="5304204" cy="2992456"/>
          </a:xfrm>
          <a:prstGeom prst="rect">
            <a:avLst/>
          </a:prstGeom>
          <a:ln w="9525">
            <a:solidFill>
              <a:schemeClr val="tx1"/>
            </a:solidFill>
          </a:ln>
        </p:spPr>
      </p:pic>
      <p:pic>
        <p:nvPicPr>
          <p:cNvPr id="17" name="Picture 16">
            <a:extLst>
              <a:ext uri="{FF2B5EF4-FFF2-40B4-BE49-F238E27FC236}">
                <a16:creationId xmlns:a16="http://schemas.microsoft.com/office/drawing/2014/main" id="{8A7358EA-7CEA-1558-3F68-DA3848E55C66}"/>
              </a:ext>
            </a:extLst>
          </p:cNvPr>
          <p:cNvPicPr>
            <a:picLocks noChangeAspect="1"/>
          </p:cNvPicPr>
          <p:nvPr/>
        </p:nvPicPr>
        <p:blipFill>
          <a:blip r:embed="rId4"/>
          <a:stretch>
            <a:fillRect/>
          </a:stretch>
        </p:blipFill>
        <p:spPr>
          <a:xfrm>
            <a:off x="6096001" y="1165639"/>
            <a:ext cx="5754624" cy="2966762"/>
          </a:xfrm>
          <a:prstGeom prst="rect">
            <a:avLst/>
          </a:prstGeom>
          <a:ln w="12700">
            <a:solidFill>
              <a:schemeClr val="tx1"/>
            </a:solidFill>
          </a:ln>
        </p:spPr>
      </p:pic>
      <p:pic>
        <p:nvPicPr>
          <p:cNvPr id="19" name="Picture 18">
            <a:extLst>
              <a:ext uri="{FF2B5EF4-FFF2-40B4-BE49-F238E27FC236}">
                <a16:creationId xmlns:a16="http://schemas.microsoft.com/office/drawing/2014/main" id="{0405F0C6-E106-91D7-0B19-21ACB1FF2A8F}"/>
              </a:ext>
            </a:extLst>
          </p:cNvPr>
          <p:cNvPicPr>
            <a:picLocks noChangeAspect="1"/>
          </p:cNvPicPr>
          <p:nvPr/>
        </p:nvPicPr>
        <p:blipFill>
          <a:blip r:embed="rId5"/>
          <a:stretch>
            <a:fillRect/>
          </a:stretch>
        </p:blipFill>
        <p:spPr>
          <a:xfrm>
            <a:off x="497215" y="4369711"/>
            <a:ext cx="5304205" cy="2373043"/>
          </a:xfrm>
          <a:prstGeom prst="rect">
            <a:avLst/>
          </a:prstGeom>
          <a:ln w="9525">
            <a:solidFill>
              <a:schemeClr val="tx1"/>
            </a:solidFill>
          </a:ln>
        </p:spPr>
      </p:pic>
      <p:pic>
        <p:nvPicPr>
          <p:cNvPr id="23" name="Picture 22">
            <a:extLst>
              <a:ext uri="{FF2B5EF4-FFF2-40B4-BE49-F238E27FC236}">
                <a16:creationId xmlns:a16="http://schemas.microsoft.com/office/drawing/2014/main" id="{489817F0-C22F-4F35-47EB-D45FDE6A1CCA}"/>
              </a:ext>
            </a:extLst>
          </p:cNvPr>
          <p:cNvPicPr>
            <a:picLocks noChangeAspect="1"/>
          </p:cNvPicPr>
          <p:nvPr/>
        </p:nvPicPr>
        <p:blipFill>
          <a:blip r:embed="rId6"/>
          <a:stretch>
            <a:fillRect/>
          </a:stretch>
        </p:blipFill>
        <p:spPr>
          <a:xfrm>
            <a:off x="6096000" y="4369711"/>
            <a:ext cx="5754624" cy="2373043"/>
          </a:xfrm>
          <a:prstGeom prst="rect">
            <a:avLst/>
          </a:prstGeom>
          <a:ln w="9525">
            <a:solidFill>
              <a:schemeClr val="tx1"/>
            </a:solidFill>
          </a:ln>
        </p:spPr>
      </p:pic>
    </p:spTree>
    <p:extLst>
      <p:ext uri="{BB962C8B-B14F-4D97-AF65-F5344CB8AC3E}">
        <p14:creationId xmlns:p14="http://schemas.microsoft.com/office/powerpoint/2010/main" val="169132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BCAE27-28BA-B797-BB0A-ABDFC5BF8F9B}"/>
              </a:ext>
            </a:extLst>
          </p:cNvPr>
          <p:cNvSpPr txBox="1"/>
          <p:nvPr/>
        </p:nvSpPr>
        <p:spPr>
          <a:xfrm>
            <a:off x="1154700" y="3723506"/>
            <a:ext cx="8036714" cy="2123658"/>
          </a:xfrm>
          <a:prstGeom prst="rect">
            <a:avLst/>
          </a:prstGeom>
          <a:noFill/>
        </p:spPr>
        <p:txBody>
          <a:bodyPr wrap="square" rtlCol="0">
            <a:spAutoFit/>
          </a:bodyPr>
          <a:lstStyle/>
          <a:p>
            <a:pPr algn="ctr"/>
            <a:r>
              <a:rPr lang="en-US" sz="4400" b="1" i="0" dirty="0">
                <a:solidFill>
                  <a:srgbClr val="1F2328"/>
                </a:solidFill>
                <a:effectLst/>
              </a:rPr>
              <a:t>Thank you very much </a:t>
            </a:r>
          </a:p>
          <a:p>
            <a:pPr algn="ctr"/>
            <a:endParaRPr lang="en-US" sz="4400" b="1" dirty="0">
              <a:solidFill>
                <a:srgbClr val="1F2328"/>
              </a:solidFill>
            </a:endParaRPr>
          </a:p>
          <a:p>
            <a:pPr algn="ctr"/>
            <a:r>
              <a:rPr lang="en-US" sz="4400" b="1" i="0" dirty="0">
                <a:solidFill>
                  <a:srgbClr val="1F2328"/>
                </a:solidFill>
                <a:effectLst/>
              </a:rPr>
              <a:t>Q &amp; A</a:t>
            </a:r>
          </a:p>
        </p:txBody>
      </p:sp>
      <p:pic>
        <p:nvPicPr>
          <p:cNvPr id="2" name="Picture 1" descr="Text&#10;&#10;Description automatically generated with medium confidence">
            <a:extLst>
              <a:ext uri="{FF2B5EF4-FFF2-40B4-BE49-F238E27FC236}">
                <a16:creationId xmlns:a16="http://schemas.microsoft.com/office/drawing/2014/main" id="{FB1D278E-E2CE-3FF2-7993-1229824D7538}"/>
              </a:ext>
            </a:extLst>
          </p:cNvPr>
          <p:cNvPicPr>
            <a:picLocks noChangeAspect="1"/>
          </p:cNvPicPr>
          <p:nvPr/>
        </p:nvPicPr>
        <p:blipFill>
          <a:blip r:embed="rId3"/>
          <a:stretch>
            <a:fillRect/>
          </a:stretch>
        </p:blipFill>
        <p:spPr>
          <a:xfrm>
            <a:off x="2054953" y="1010836"/>
            <a:ext cx="6100616" cy="2123658"/>
          </a:xfrm>
          <a:prstGeom prst="rect">
            <a:avLst/>
          </a:prstGeom>
        </p:spPr>
      </p:pic>
      <p:sp>
        <p:nvSpPr>
          <p:cNvPr id="5" name="TextBox 1">
            <a:extLst>
              <a:ext uri="{FF2B5EF4-FFF2-40B4-BE49-F238E27FC236}">
                <a16:creationId xmlns:a16="http://schemas.microsoft.com/office/drawing/2014/main" id="{F188B608-EB30-0DD4-7CA6-D9DEE96A3BB3}"/>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BA944FF9-5B2A-0C02-6B1E-2B1705B34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3563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DE80-51C2-0230-9FF6-1D5B372399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B9C31AB-D0C4-57BA-E074-7605D97FFB12}"/>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ADD7F4A-CC70-7737-7A5F-5D8DFFB48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16EB61D7-0FA1-00D0-0A9D-A9D61B1E204B}"/>
              </a:ext>
            </a:extLst>
          </p:cNvPr>
          <p:cNvSpPr txBox="1"/>
          <p:nvPr/>
        </p:nvSpPr>
        <p:spPr>
          <a:xfrm>
            <a:off x="384238" y="716771"/>
            <a:ext cx="3721418" cy="461665"/>
          </a:xfrm>
          <a:prstGeom prst="rect">
            <a:avLst/>
          </a:prstGeom>
          <a:noFill/>
        </p:spPr>
        <p:txBody>
          <a:bodyPr wrap="square" rtlCol="0">
            <a:spAutoFit/>
          </a:bodyPr>
          <a:lstStyle/>
          <a:p>
            <a:r>
              <a:rPr lang="en-US" sz="2400" b="1" dirty="0"/>
              <a:t>Product Introduction </a:t>
            </a:r>
          </a:p>
        </p:txBody>
      </p:sp>
      <p:sp>
        <p:nvSpPr>
          <p:cNvPr id="5" name="TextBox 4">
            <a:extLst>
              <a:ext uri="{FF2B5EF4-FFF2-40B4-BE49-F238E27FC236}">
                <a16:creationId xmlns:a16="http://schemas.microsoft.com/office/drawing/2014/main" id="{2817ECDA-7F02-5B69-EFE6-604F5B610379}"/>
              </a:ext>
            </a:extLst>
          </p:cNvPr>
          <p:cNvSpPr txBox="1"/>
          <p:nvPr/>
        </p:nvSpPr>
        <p:spPr>
          <a:xfrm>
            <a:off x="457390" y="1559938"/>
            <a:ext cx="10704542" cy="5078313"/>
          </a:xfrm>
          <a:prstGeom prst="rect">
            <a:avLst/>
          </a:prstGeom>
          <a:noFill/>
        </p:spPr>
        <p:txBody>
          <a:bodyPr wrap="square" rtlCol="0">
            <a:spAutoFit/>
          </a:bodyPr>
          <a:lstStyle/>
          <a:p>
            <a:r>
              <a:rPr lang="en-GB" b="1" dirty="0">
                <a:ea typeface="Calibri Light"/>
                <a:cs typeface="Calibri Light"/>
              </a:rPr>
              <a:t>What </a:t>
            </a:r>
            <a:r>
              <a:rPr lang="en-GB" b="1">
                <a:ea typeface="Calibri Light"/>
                <a:cs typeface="Calibri Light"/>
              </a:rPr>
              <a:t>it is …</a:t>
            </a:r>
            <a:endParaRPr lang="en-GB" b="1" dirty="0">
              <a:ea typeface="Calibri Light"/>
              <a:cs typeface="Calibri Light"/>
            </a:endParaRPr>
          </a:p>
          <a:p>
            <a:endParaRPr lang="en-US" b="1" dirty="0"/>
          </a:p>
          <a:p>
            <a:r>
              <a:rPr lang="en-US" dirty="0"/>
              <a:t>The Land Based Railway Simulation Cyber Range System is a fully digital distributed cyber security platform software to simulate all </a:t>
            </a:r>
            <a:r>
              <a:rPr lang="en-US" b="1" dirty="0"/>
              <a:t>SIX</a:t>
            </a:r>
            <a:r>
              <a:rPr lang="en-US" dirty="0"/>
              <a:t> different levels OT and IT environment of a railway company. It provides the simulation modules from pure railway OT system such as the physical track signaling systems, railway ATC and ATP system and station control system to the company IT system such as the train ticket web.</a:t>
            </a:r>
            <a:endParaRPr lang="en-SG" dirty="0"/>
          </a:p>
          <a:p>
            <a:endParaRPr lang="en-US" b="1" dirty="0"/>
          </a:p>
          <a:p>
            <a:r>
              <a:rPr lang="en-US" b="1" dirty="0"/>
              <a:t>What it is NOT</a:t>
            </a:r>
          </a:p>
          <a:p>
            <a:endParaRPr lang="en-US" b="1" dirty="0"/>
          </a:p>
          <a:p>
            <a:r>
              <a:rPr lang="en-US" dirty="0"/>
              <a:t>The cyber range is using the same OT protocols as in the real world, but it is </a:t>
            </a:r>
            <a:r>
              <a:rPr lang="en-US" b="1" dirty="0"/>
              <a:t>NOT</a:t>
            </a:r>
            <a:r>
              <a:rPr lang="en-US" dirty="0"/>
              <a:t> a Digital-Twin. It is not built to be one, and it is not meant to be used as one.</a:t>
            </a:r>
          </a:p>
          <a:p>
            <a:endParaRPr lang="en-US" dirty="0"/>
          </a:p>
          <a:p>
            <a:r>
              <a:rPr lang="en-GB" dirty="0">
                <a:ea typeface="Calibri"/>
                <a:cs typeface="Calibri"/>
              </a:rPr>
              <a:t>The cyber range will </a:t>
            </a:r>
            <a:r>
              <a:rPr lang="en-GB" dirty="0" err="1">
                <a:ea typeface="Calibri"/>
                <a:cs typeface="Calibri"/>
              </a:rPr>
              <a:t>distill</a:t>
            </a:r>
            <a:r>
              <a:rPr lang="en-GB" dirty="0">
                <a:ea typeface="Calibri"/>
                <a:cs typeface="Calibri"/>
              </a:rPr>
              <a:t> (</a:t>
            </a:r>
            <a:r>
              <a:rPr lang="en-GB" b="1" dirty="0">
                <a:ea typeface="Calibri"/>
                <a:cs typeface="Calibri"/>
              </a:rPr>
              <a:t>NOT</a:t>
            </a:r>
            <a:r>
              <a:rPr lang="en-GB" dirty="0">
                <a:ea typeface="Calibri"/>
                <a:cs typeface="Calibri"/>
              </a:rPr>
              <a:t> 1:1 emulate) a few OT processes from the real world and use digital constructs to represent them. These digital construct will interact with Human-Machine Interface to reflect the real world. OT protocols will be used to enable the communication between the OT devices (PLC/RTU/MU) and the HMI.</a:t>
            </a:r>
            <a:endParaRPr lang="en-GB" dirty="0"/>
          </a:p>
          <a:p>
            <a:endParaRPr lang="en-US" dirty="0"/>
          </a:p>
          <a:p>
            <a:endParaRPr lang="en-US" dirty="0"/>
          </a:p>
        </p:txBody>
      </p:sp>
    </p:spTree>
    <p:extLst>
      <p:ext uri="{BB962C8B-B14F-4D97-AF65-F5344CB8AC3E}">
        <p14:creationId xmlns:p14="http://schemas.microsoft.com/office/powerpoint/2010/main" val="139411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89C9-9B9F-F3FB-B71C-A7DDE879B4B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D86C65CE-91B4-266F-FEAF-200DA26DA5C6}"/>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BB9D444E-A43C-5D33-7485-F5B16C404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959DF09A-F8AE-E7A9-198C-13CA0B13D6C4}"/>
              </a:ext>
            </a:extLst>
          </p:cNvPr>
          <p:cNvSpPr txBox="1"/>
          <p:nvPr/>
        </p:nvSpPr>
        <p:spPr>
          <a:xfrm>
            <a:off x="473753" y="775248"/>
            <a:ext cx="4858644" cy="461665"/>
          </a:xfrm>
          <a:prstGeom prst="rect">
            <a:avLst/>
          </a:prstGeom>
          <a:noFill/>
        </p:spPr>
        <p:txBody>
          <a:bodyPr wrap="square" rtlCol="0">
            <a:spAutoFit/>
          </a:bodyPr>
          <a:lstStyle/>
          <a:p>
            <a:r>
              <a:rPr lang="en-US" sz="2400" b="1" dirty="0"/>
              <a:t>Product Architecture Overview</a:t>
            </a:r>
          </a:p>
        </p:txBody>
      </p:sp>
      <p:pic>
        <p:nvPicPr>
          <p:cNvPr id="7" name="Picture 6">
            <a:extLst>
              <a:ext uri="{FF2B5EF4-FFF2-40B4-BE49-F238E27FC236}">
                <a16:creationId xmlns:a16="http://schemas.microsoft.com/office/drawing/2014/main" id="{6FB68848-055F-1008-D704-CD1D6D2AF6C0}"/>
              </a:ext>
            </a:extLst>
          </p:cNvPr>
          <p:cNvPicPr>
            <a:picLocks noChangeAspect="1"/>
          </p:cNvPicPr>
          <p:nvPr/>
        </p:nvPicPr>
        <p:blipFill>
          <a:blip r:embed="rId3"/>
          <a:stretch>
            <a:fillRect/>
          </a:stretch>
        </p:blipFill>
        <p:spPr>
          <a:xfrm>
            <a:off x="473753" y="1312871"/>
            <a:ext cx="9240402" cy="5375209"/>
          </a:xfrm>
          <a:prstGeom prst="rect">
            <a:avLst/>
          </a:prstGeom>
        </p:spPr>
      </p:pic>
      <p:sp>
        <p:nvSpPr>
          <p:cNvPr id="8" name="TextBox 7">
            <a:extLst>
              <a:ext uri="{FF2B5EF4-FFF2-40B4-BE49-F238E27FC236}">
                <a16:creationId xmlns:a16="http://schemas.microsoft.com/office/drawing/2014/main" id="{CC67F680-0606-D28A-32C8-E3D67425A42E}"/>
              </a:ext>
            </a:extLst>
          </p:cNvPr>
          <p:cNvSpPr txBox="1"/>
          <p:nvPr/>
        </p:nvSpPr>
        <p:spPr>
          <a:xfrm>
            <a:off x="9714155" y="1322974"/>
            <a:ext cx="2477845" cy="5047536"/>
          </a:xfrm>
          <a:prstGeom prst="rect">
            <a:avLst/>
          </a:prstGeom>
          <a:noFill/>
        </p:spPr>
        <p:txBody>
          <a:bodyPr wrap="square" rtlCol="0">
            <a:spAutoFit/>
          </a:bodyPr>
          <a:lstStyle/>
          <a:p>
            <a:r>
              <a:rPr lang="en-US" sz="1400" dirty="0"/>
              <a:t>4 layers of OT system</a:t>
            </a:r>
          </a:p>
          <a:p>
            <a:endParaRPr lang="en-US" sz="1400" dirty="0"/>
          </a:p>
          <a:p>
            <a:r>
              <a:rPr lang="en-US" sz="1400" dirty="0"/>
              <a:t>2 layers of IT system </a:t>
            </a:r>
          </a:p>
          <a:p>
            <a:endParaRPr lang="en-US" sz="1400" dirty="0"/>
          </a:p>
          <a:p>
            <a:r>
              <a:rPr lang="en-US" sz="1400" dirty="0"/>
              <a:t>1 Physical world simulator</a:t>
            </a:r>
          </a:p>
          <a:p>
            <a:endParaRPr lang="en-US" sz="1400" dirty="0"/>
          </a:p>
          <a:p>
            <a:r>
              <a:rPr lang="en-US" sz="1400" dirty="0"/>
              <a:t>2 Types of PLC simulator</a:t>
            </a:r>
          </a:p>
          <a:p>
            <a:endParaRPr lang="en-US" sz="1400" dirty="0"/>
          </a:p>
          <a:p>
            <a:r>
              <a:rPr lang="en-US" sz="1400" dirty="0"/>
              <a:t>1 Type of RTU, and MU simulator</a:t>
            </a:r>
          </a:p>
          <a:p>
            <a:endParaRPr lang="en-US" sz="1400" dirty="0"/>
          </a:p>
          <a:p>
            <a:r>
              <a:rPr lang="en-US" sz="1400" dirty="0"/>
              <a:t>3 OCC Operation HMI (Track-ATC, Stations and Trains)</a:t>
            </a:r>
          </a:p>
          <a:p>
            <a:endParaRPr lang="en-US" sz="1400" dirty="0"/>
          </a:p>
          <a:p>
            <a:r>
              <a:rPr lang="en-US" sz="1400" dirty="0"/>
              <a:t>1 HQ Management HMI</a:t>
            </a:r>
          </a:p>
          <a:p>
            <a:endParaRPr lang="en-US" sz="1400" dirty="0"/>
          </a:p>
          <a:p>
            <a:r>
              <a:rPr lang="en-US" sz="1400" dirty="0"/>
              <a:t>1 Set of standard Internal  IT Env (DB, Email, historian)</a:t>
            </a:r>
          </a:p>
          <a:p>
            <a:r>
              <a:rPr lang="en-US" sz="1400" dirty="0"/>
              <a:t> </a:t>
            </a:r>
          </a:p>
          <a:p>
            <a:r>
              <a:rPr lang="en-US" sz="1400" dirty="0"/>
              <a:t>1 Set of standard external IT</a:t>
            </a:r>
          </a:p>
          <a:p>
            <a:r>
              <a:rPr lang="en-US" sz="1400" dirty="0"/>
              <a:t>Env (Web, Email)</a:t>
            </a:r>
          </a:p>
          <a:p>
            <a:endParaRPr lang="en-US" sz="1400" dirty="0"/>
          </a:p>
          <a:p>
            <a:r>
              <a:rPr lang="en-US" sz="1400" dirty="0"/>
              <a:t>1 Ticket Web </a:t>
            </a:r>
          </a:p>
        </p:txBody>
      </p:sp>
    </p:spTree>
    <p:extLst>
      <p:ext uri="{BB962C8B-B14F-4D97-AF65-F5344CB8AC3E}">
        <p14:creationId xmlns:p14="http://schemas.microsoft.com/office/powerpoint/2010/main" val="196603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7C70-1D08-EB9F-9A16-5601B6F5FE5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0D090414-88E5-8A19-65D5-86D2CDB398E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811E72A-9741-90DF-93FA-D6FA666DB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A314349B-DA74-2D65-6971-EF66A1026A42}"/>
              </a:ext>
            </a:extLst>
          </p:cNvPr>
          <p:cNvSpPr txBox="1"/>
          <p:nvPr/>
        </p:nvSpPr>
        <p:spPr>
          <a:xfrm>
            <a:off x="376206" y="756959"/>
            <a:ext cx="4376021" cy="461665"/>
          </a:xfrm>
          <a:prstGeom prst="rect">
            <a:avLst/>
          </a:prstGeom>
          <a:noFill/>
        </p:spPr>
        <p:txBody>
          <a:bodyPr wrap="square" rtlCol="0">
            <a:spAutoFit/>
          </a:bodyPr>
          <a:lstStyle/>
          <a:p>
            <a:r>
              <a:rPr lang="en-US" sz="2400" b="1" dirty="0"/>
              <a:t>System OT Components Spec</a:t>
            </a:r>
          </a:p>
        </p:txBody>
      </p:sp>
      <p:sp>
        <p:nvSpPr>
          <p:cNvPr id="5" name="TextBox 4">
            <a:extLst>
              <a:ext uri="{FF2B5EF4-FFF2-40B4-BE49-F238E27FC236}">
                <a16:creationId xmlns:a16="http://schemas.microsoft.com/office/drawing/2014/main" id="{94B0CB48-30C2-562A-BFDA-7BA6073E98A8}"/>
              </a:ext>
            </a:extLst>
          </p:cNvPr>
          <p:cNvSpPr txBox="1"/>
          <p:nvPr/>
        </p:nvSpPr>
        <p:spPr>
          <a:xfrm>
            <a:off x="376206" y="4204318"/>
            <a:ext cx="11557923" cy="254537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Trains’ Power</a:t>
            </a:r>
            <a:r>
              <a:rPr lang="en-US" dirty="0">
                <a:solidFill>
                  <a:srgbClr val="1F2328"/>
                </a:solidFill>
                <a:highlight>
                  <a:srgbClr val="FFFFFF"/>
                </a:highlight>
              </a:rPr>
              <a:t>: Train and third rail track power supply simulation with 10 trains, total equipped with 40 sensors (4 per train) and 20 latching relays.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PLC/RTU/MU</a:t>
            </a:r>
            <a:r>
              <a:rPr lang="en-US" dirty="0">
                <a:solidFill>
                  <a:srgbClr val="1F2328"/>
                </a:solidFill>
                <a:highlight>
                  <a:srgbClr val="FFFFFF"/>
                </a:highlight>
              </a:rPr>
              <a:t>: Four types of OT controller simulations: 8 Track PLCs(Modbus-TCP), 2 Station PLCs(IEC61870-104) and 10 Train RTUs + 60MU with Siemens S7Comm protocols.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Operator HMI </a:t>
            </a:r>
            <a:r>
              <a:rPr lang="en-US" dirty="0">
                <a:solidFill>
                  <a:srgbClr val="1F2328"/>
                </a:solidFill>
                <a:highlight>
                  <a:srgbClr val="FFFFFF"/>
                </a:highlight>
              </a:rPr>
              <a:t>: Train driver console,  3 OCC railway operator HMIs (Track, Station and Trains)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Monitor HMI</a:t>
            </a:r>
            <a:r>
              <a:rPr lang="en-US" dirty="0">
                <a:solidFill>
                  <a:srgbClr val="1F2328"/>
                </a:solidFill>
                <a:highlight>
                  <a:srgbClr val="FFFFFF"/>
                </a:highlight>
              </a:rPr>
              <a:t>: One Control Center Management Monitor HMI </a:t>
            </a:r>
          </a:p>
        </p:txBody>
      </p:sp>
      <p:pic>
        <p:nvPicPr>
          <p:cNvPr id="6" name="Picture 5">
            <a:extLst>
              <a:ext uri="{FF2B5EF4-FFF2-40B4-BE49-F238E27FC236}">
                <a16:creationId xmlns:a16="http://schemas.microsoft.com/office/drawing/2014/main" id="{B14F3910-7024-E787-3B93-3A62ABFFBF34}"/>
              </a:ext>
            </a:extLst>
          </p:cNvPr>
          <p:cNvPicPr>
            <a:picLocks noChangeAspect="1"/>
          </p:cNvPicPr>
          <p:nvPr/>
        </p:nvPicPr>
        <p:blipFill>
          <a:blip r:embed="rId4"/>
          <a:stretch>
            <a:fillRect/>
          </a:stretch>
        </p:blipFill>
        <p:spPr>
          <a:xfrm>
            <a:off x="6909540" y="1430318"/>
            <a:ext cx="5024589" cy="2788647"/>
          </a:xfrm>
          <a:prstGeom prst="rect">
            <a:avLst/>
          </a:prstGeom>
          <a:ln w="6350">
            <a:solidFill>
              <a:schemeClr val="tx1"/>
            </a:solidFill>
          </a:ln>
        </p:spPr>
      </p:pic>
      <p:sp>
        <p:nvSpPr>
          <p:cNvPr id="7" name="TextBox 6">
            <a:extLst>
              <a:ext uri="{FF2B5EF4-FFF2-40B4-BE49-F238E27FC236}">
                <a16:creationId xmlns:a16="http://schemas.microsoft.com/office/drawing/2014/main" id="{03727F67-B368-015D-6ECD-05F4C395A607}"/>
              </a:ext>
            </a:extLst>
          </p:cNvPr>
          <p:cNvSpPr txBox="1"/>
          <p:nvPr/>
        </p:nvSpPr>
        <p:spPr>
          <a:xfrm>
            <a:off x="376206" y="1258090"/>
            <a:ext cx="6336566" cy="296087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rPr>
              <a:t>Railway-Tracks</a:t>
            </a:r>
            <a:r>
              <a:rPr lang="en-US" dirty="0">
                <a:solidFill>
                  <a:srgbClr val="1F2328"/>
                </a:solidFill>
              </a:rPr>
              <a:t>: Three different crossed tracks (Green-Line, Pink-Line, Orange Line) with signaling system.</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Fix-Block-ATP</a:t>
            </a:r>
            <a:r>
              <a:rPr lang="en-US" dirty="0">
                <a:solidFill>
                  <a:srgbClr val="1F2328"/>
                </a:solidFill>
                <a:highlight>
                  <a:srgbClr val="FFFFFF"/>
                </a:highlight>
              </a:rPr>
              <a:t> : Track fixed block signaling ATP system with total 67 train pos detection sensors and 31 signals.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Auto-Station-</a:t>
            </a:r>
            <a:r>
              <a:rPr lang="en-US" b="1" dirty="0" err="1">
                <a:solidFill>
                  <a:srgbClr val="1F2328"/>
                </a:solidFill>
                <a:highlight>
                  <a:srgbClr val="FFFFFF"/>
                </a:highlight>
              </a:rPr>
              <a:t>Mgm</a:t>
            </a:r>
            <a:r>
              <a:rPr lang="en-US" b="1" dirty="0">
                <a:solidFill>
                  <a:srgbClr val="1F2328"/>
                </a:solidFill>
                <a:highlight>
                  <a:srgbClr val="FFFFFF"/>
                </a:highlight>
              </a:rPr>
              <a:t>: </a:t>
            </a:r>
            <a:r>
              <a:rPr lang="en-US" dirty="0">
                <a:solidFill>
                  <a:srgbClr val="1F2328"/>
                </a:solidFill>
                <a:highlight>
                  <a:srgbClr val="FFFFFF"/>
                </a:highlight>
              </a:rPr>
              <a:t>Train</a:t>
            </a:r>
            <a:r>
              <a:rPr lang="en-US" b="1" dirty="0">
                <a:solidFill>
                  <a:srgbClr val="1F2328"/>
                </a:solidFill>
                <a:highlight>
                  <a:srgbClr val="FFFFFF"/>
                </a:highlight>
              </a:rPr>
              <a:t>-</a:t>
            </a:r>
            <a:r>
              <a:rPr lang="en-US" dirty="0">
                <a:solidFill>
                  <a:srgbClr val="1F2328"/>
                </a:solidFill>
                <a:highlight>
                  <a:srgbClr val="FFFFFF"/>
                </a:highlight>
              </a:rPr>
              <a:t>Docking-Departure and</a:t>
            </a:r>
            <a:r>
              <a:rPr lang="en-US" b="1" dirty="0">
                <a:solidFill>
                  <a:srgbClr val="1F2328"/>
                </a:solidFill>
                <a:highlight>
                  <a:srgbClr val="FFFFFF"/>
                </a:highlight>
              </a:rPr>
              <a:t> </a:t>
            </a:r>
            <a:r>
              <a:rPr lang="en-US" dirty="0">
                <a:solidFill>
                  <a:srgbClr val="1F2328"/>
                </a:solidFill>
                <a:highlight>
                  <a:srgbClr val="FFFFFF"/>
                </a:highlight>
              </a:rPr>
              <a:t>Platform auto-management system with 22 stations with total 44 sensors and 44 signals, and 88 passenger protect doors.</a:t>
            </a:r>
          </a:p>
        </p:txBody>
      </p:sp>
    </p:spTree>
    <p:extLst>
      <p:ext uri="{BB962C8B-B14F-4D97-AF65-F5344CB8AC3E}">
        <p14:creationId xmlns:p14="http://schemas.microsoft.com/office/powerpoint/2010/main" val="250695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AF4C-9E80-9FC8-225D-59178CFA4F0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72D51E3-1E7B-B9EA-26DF-F1FFF91B2984}"/>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EF1C49E4-5959-FD72-D901-0803C3DFE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C422F81F-812A-0886-44BD-ACA869A06A75}"/>
              </a:ext>
            </a:extLst>
          </p:cNvPr>
          <p:cNvSpPr txBox="1"/>
          <p:nvPr/>
        </p:nvSpPr>
        <p:spPr>
          <a:xfrm>
            <a:off x="368101" y="609312"/>
            <a:ext cx="6269367" cy="461665"/>
          </a:xfrm>
          <a:prstGeom prst="rect">
            <a:avLst/>
          </a:prstGeom>
          <a:noFill/>
        </p:spPr>
        <p:txBody>
          <a:bodyPr wrap="square" rtlCol="0">
            <a:spAutoFit/>
          </a:bodyPr>
          <a:lstStyle/>
          <a:p>
            <a:r>
              <a:rPr lang="en-US" sz="2400" b="1" dirty="0"/>
              <a:t>User Interface : Physical World Simulation </a:t>
            </a:r>
          </a:p>
        </p:txBody>
      </p:sp>
      <p:pic>
        <p:nvPicPr>
          <p:cNvPr id="7" name="Picture 6">
            <a:extLst>
              <a:ext uri="{FF2B5EF4-FFF2-40B4-BE49-F238E27FC236}">
                <a16:creationId xmlns:a16="http://schemas.microsoft.com/office/drawing/2014/main" id="{3C5A00CC-6CB8-A259-8CC5-5524F06E0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20" y="1218624"/>
            <a:ext cx="10580620" cy="5405795"/>
          </a:xfrm>
          <a:prstGeom prst="rect">
            <a:avLst/>
          </a:prstGeom>
          <a:ln w="12700">
            <a:solidFill>
              <a:schemeClr val="tx1"/>
            </a:solidFill>
          </a:ln>
        </p:spPr>
      </p:pic>
    </p:spTree>
    <p:extLst>
      <p:ext uri="{BB962C8B-B14F-4D97-AF65-F5344CB8AC3E}">
        <p14:creationId xmlns:p14="http://schemas.microsoft.com/office/powerpoint/2010/main" val="221879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6008-0DB6-59FB-88A4-C5AF07DDE0C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30310EE3-089A-8AEE-B174-95D01311BB9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43791BC-19AB-338C-5A84-1DE5C0D2A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0C11825C-5684-9F17-5988-CDC102D9D7D3}"/>
              </a:ext>
            </a:extLst>
          </p:cNvPr>
          <p:cNvSpPr txBox="1"/>
          <p:nvPr/>
        </p:nvSpPr>
        <p:spPr>
          <a:xfrm>
            <a:off x="421889" y="835222"/>
            <a:ext cx="8980295" cy="461665"/>
          </a:xfrm>
          <a:prstGeom prst="rect">
            <a:avLst/>
          </a:prstGeom>
          <a:noFill/>
        </p:spPr>
        <p:txBody>
          <a:bodyPr wrap="square" rtlCol="0">
            <a:spAutoFit/>
          </a:bodyPr>
          <a:lstStyle/>
          <a:p>
            <a:r>
              <a:rPr lang="en-US" sz="2400" b="1" dirty="0"/>
              <a:t>User Interface : OCC Human Machine Interface </a:t>
            </a:r>
          </a:p>
        </p:txBody>
      </p:sp>
      <p:pic>
        <p:nvPicPr>
          <p:cNvPr id="8" name="Picture 7">
            <a:extLst>
              <a:ext uri="{FF2B5EF4-FFF2-40B4-BE49-F238E27FC236}">
                <a16:creationId xmlns:a16="http://schemas.microsoft.com/office/drawing/2014/main" id="{14B44085-0B40-0E39-EE85-EEC754776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88" y="1420964"/>
            <a:ext cx="10653045" cy="5122339"/>
          </a:xfrm>
          <a:prstGeom prst="rect">
            <a:avLst/>
          </a:prstGeom>
        </p:spPr>
      </p:pic>
    </p:spTree>
    <p:extLst>
      <p:ext uri="{BB962C8B-B14F-4D97-AF65-F5344CB8AC3E}">
        <p14:creationId xmlns:p14="http://schemas.microsoft.com/office/powerpoint/2010/main" val="23727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69E75-0857-1347-2B0B-9DC26BDADA92}"/>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AE1B36D4-113D-BECB-B630-2F686183C29F}"/>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8693456A-9FC0-1197-1AC8-E5D23D222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descr="A diagram of a train&#10;&#10;AI-generated content may be incorrect.">
            <a:extLst>
              <a:ext uri="{FF2B5EF4-FFF2-40B4-BE49-F238E27FC236}">
                <a16:creationId xmlns:a16="http://schemas.microsoft.com/office/drawing/2014/main" id="{F111C306-3F1E-FE73-BFC5-86899F892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59" y="731139"/>
            <a:ext cx="5598226" cy="3046368"/>
          </a:xfrm>
          <a:prstGeom prst="rect">
            <a:avLst/>
          </a:prstGeom>
          <a:ln w="12700">
            <a:solidFill>
              <a:schemeClr val="tx1"/>
            </a:solidFill>
            <a:prstDash val="sysDash"/>
          </a:ln>
        </p:spPr>
      </p:pic>
      <p:pic>
        <p:nvPicPr>
          <p:cNvPr id="8" name="Picture 7">
            <a:extLst>
              <a:ext uri="{FF2B5EF4-FFF2-40B4-BE49-F238E27FC236}">
                <a16:creationId xmlns:a16="http://schemas.microsoft.com/office/drawing/2014/main" id="{C83DE146-C9B2-5262-2D2A-062B227AD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508" y="731139"/>
            <a:ext cx="5275094" cy="3046368"/>
          </a:xfrm>
          <a:prstGeom prst="rect">
            <a:avLst/>
          </a:prstGeom>
          <a:ln w="6350">
            <a:solidFill>
              <a:schemeClr val="tx1"/>
            </a:solidFill>
            <a:prstDash val="dash"/>
          </a:ln>
        </p:spPr>
      </p:pic>
      <p:pic>
        <p:nvPicPr>
          <p:cNvPr id="10" name="Picture 9" descr="A screenshot of a computer&#10;&#10;AI-generated content may be incorrect.">
            <a:extLst>
              <a:ext uri="{FF2B5EF4-FFF2-40B4-BE49-F238E27FC236}">
                <a16:creationId xmlns:a16="http://schemas.microsoft.com/office/drawing/2014/main" id="{95DEF902-F8CD-9537-2690-D61215E62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59" y="4046981"/>
            <a:ext cx="5598226" cy="2695773"/>
          </a:xfrm>
          <a:prstGeom prst="rect">
            <a:avLst/>
          </a:prstGeom>
          <a:ln>
            <a:solidFill>
              <a:schemeClr val="tx1"/>
            </a:solidFill>
            <a:prstDash val="dash"/>
          </a:ln>
        </p:spPr>
      </p:pic>
      <p:pic>
        <p:nvPicPr>
          <p:cNvPr id="11" name="Picture 10">
            <a:extLst>
              <a:ext uri="{FF2B5EF4-FFF2-40B4-BE49-F238E27FC236}">
                <a16:creationId xmlns:a16="http://schemas.microsoft.com/office/drawing/2014/main" id="{A9C480B1-AC9F-28DB-2687-5A7719330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1508" y="4046981"/>
            <a:ext cx="5275094" cy="2675610"/>
          </a:xfrm>
          <a:prstGeom prst="rect">
            <a:avLst/>
          </a:prstGeom>
          <a:ln>
            <a:solidFill>
              <a:schemeClr val="tx1"/>
            </a:solidFill>
            <a:prstDash val="dash"/>
          </a:ln>
        </p:spPr>
      </p:pic>
    </p:spTree>
    <p:extLst>
      <p:ext uri="{BB962C8B-B14F-4D97-AF65-F5344CB8AC3E}">
        <p14:creationId xmlns:p14="http://schemas.microsoft.com/office/powerpoint/2010/main" val="171542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451-0E1F-B59F-8189-94858316FE6D}"/>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5ECDCF4-D68E-0FBB-88E5-47CC1B743A17}"/>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667C9367-A597-2FD8-C41F-D13FDB2C9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5F02BFA3-999F-2BA0-8BA4-65BA021BD105}"/>
              </a:ext>
            </a:extLst>
          </p:cNvPr>
          <p:cNvSpPr txBox="1"/>
          <p:nvPr/>
        </p:nvSpPr>
        <p:spPr>
          <a:xfrm>
            <a:off x="419236" y="929081"/>
            <a:ext cx="10445986" cy="1138773"/>
          </a:xfrm>
          <a:prstGeom prst="rect">
            <a:avLst/>
          </a:prstGeom>
          <a:noFill/>
        </p:spPr>
        <p:txBody>
          <a:bodyPr wrap="square" rtlCol="0">
            <a:spAutoFit/>
          </a:bodyPr>
          <a:lstStyle/>
          <a:p>
            <a:r>
              <a:rPr lang="en-US" sz="2400" b="1" dirty="0"/>
              <a:t>Why there are several differences between the UI and real world one ? </a:t>
            </a:r>
          </a:p>
          <a:p>
            <a:endParaRPr lang="en-US" sz="2400" b="1" dirty="0"/>
          </a:p>
          <a:p>
            <a:r>
              <a:rPr lang="en-US" sz="2000" b="1" dirty="0"/>
              <a:t>Real-World vs. Cyber Range HMI Design </a:t>
            </a:r>
          </a:p>
        </p:txBody>
      </p:sp>
      <p:graphicFrame>
        <p:nvGraphicFramePr>
          <p:cNvPr id="5" name="Table 4">
            <a:extLst>
              <a:ext uri="{FF2B5EF4-FFF2-40B4-BE49-F238E27FC236}">
                <a16:creationId xmlns:a16="http://schemas.microsoft.com/office/drawing/2014/main" id="{2442CE12-C5D1-CECC-BBDD-CB0416C5E26E}"/>
              </a:ext>
            </a:extLst>
          </p:cNvPr>
          <p:cNvGraphicFramePr>
            <a:graphicFrameLocks noGrp="1"/>
          </p:cNvGraphicFramePr>
          <p:nvPr>
            <p:extLst>
              <p:ext uri="{D42A27DB-BD31-4B8C-83A1-F6EECF244321}">
                <p14:modId xmlns:p14="http://schemas.microsoft.com/office/powerpoint/2010/main" val="3686787543"/>
              </p:ext>
            </p:extLst>
          </p:nvPr>
        </p:nvGraphicFramePr>
        <p:xfrm>
          <a:off x="419236" y="2198146"/>
          <a:ext cx="10521291" cy="4312920"/>
        </p:xfrm>
        <a:graphic>
          <a:graphicData uri="http://schemas.openxmlformats.org/drawingml/2006/table">
            <a:tbl>
              <a:tblPr firstRow="1" bandRow="1">
                <a:tableStyleId>{93296810-A885-4BE3-A3E7-6D5BEEA58F35}</a:tableStyleId>
              </a:tblPr>
              <a:tblGrid>
                <a:gridCol w="2926804">
                  <a:extLst>
                    <a:ext uri="{9D8B030D-6E8A-4147-A177-3AD203B41FA5}">
                      <a16:colId xmlns:a16="http://schemas.microsoft.com/office/drawing/2014/main" val="4115438782"/>
                    </a:ext>
                  </a:extLst>
                </a:gridCol>
                <a:gridCol w="3627218">
                  <a:extLst>
                    <a:ext uri="{9D8B030D-6E8A-4147-A177-3AD203B41FA5}">
                      <a16:colId xmlns:a16="http://schemas.microsoft.com/office/drawing/2014/main" val="1220977903"/>
                    </a:ext>
                  </a:extLst>
                </a:gridCol>
                <a:gridCol w="3967269">
                  <a:extLst>
                    <a:ext uri="{9D8B030D-6E8A-4147-A177-3AD203B41FA5}">
                      <a16:colId xmlns:a16="http://schemas.microsoft.com/office/drawing/2014/main" val="662235093"/>
                    </a:ext>
                  </a:extLst>
                </a:gridCol>
              </a:tblGrid>
              <a:tr h="370840">
                <a:tc>
                  <a:txBody>
                    <a:bodyPr/>
                    <a:lstStyle/>
                    <a:p>
                      <a:r>
                        <a:rPr lang="en-SG" dirty="0"/>
                        <a:t>Aspect</a:t>
                      </a:r>
                    </a:p>
                  </a:txBody>
                  <a:tcPr/>
                </a:tc>
                <a:tc>
                  <a:txBody>
                    <a:bodyPr/>
                    <a:lstStyle/>
                    <a:p>
                      <a:r>
                        <a:rPr lang="en-SG" dirty="0"/>
                        <a:t>Real-World OT Training HMI</a:t>
                      </a:r>
                    </a:p>
                  </a:txBody>
                  <a:tcPr/>
                </a:tc>
                <a:tc>
                  <a:txBody>
                    <a:bodyPr/>
                    <a:lstStyle/>
                    <a:p>
                      <a:r>
                        <a:rPr lang="en-SG" dirty="0"/>
                        <a:t>Cyber Range Simulated HM</a:t>
                      </a:r>
                    </a:p>
                  </a:txBody>
                  <a:tcPr/>
                </a:tc>
                <a:extLst>
                  <a:ext uri="{0D108BD9-81ED-4DB2-BD59-A6C34878D82A}">
                    <a16:rowId xmlns:a16="http://schemas.microsoft.com/office/drawing/2014/main" val="1953321637"/>
                  </a:ext>
                </a:extLst>
              </a:tr>
              <a:tr h="370840">
                <a:tc>
                  <a:txBody>
                    <a:bodyPr/>
                    <a:lstStyle/>
                    <a:p>
                      <a:r>
                        <a:rPr lang="en-SG" b="1" dirty="0"/>
                        <a:t>Main Purpose</a:t>
                      </a:r>
                    </a:p>
                  </a:txBody>
                  <a:tcPr/>
                </a:tc>
                <a:tc>
                  <a:txBody>
                    <a:bodyPr/>
                    <a:lstStyle/>
                    <a:p>
                      <a:r>
                        <a:rPr lang="en-SG" dirty="0"/>
                        <a:t>Operator skill training</a:t>
                      </a:r>
                    </a:p>
                  </a:txBody>
                  <a:tcPr/>
                </a:tc>
                <a:tc>
                  <a:txBody>
                    <a:bodyPr/>
                    <a:lstStyle/>
                    <a:p>
                      <a:r>
                        <a:rPr lang="en-US" dirty="0"/>
                        <a:t>Cyber defense awareness, anomaly detection</a:t>
                      </a:r>
                      <a:endParaRPr lang="en-SG" dirty="0"/>
                    </a:p>
                  </a:txBody>
                  <a:tcPr/>
                </a:tc>
                <a:extLst>
                  <a:ext uri="{0D108BD9-81ED-4DB2-BD59-A6C34878D82A}">
                    <a16:rowId xmlns:a16="http://schemas.microsoft.com/office/drawing/2014/main" val="595600630"/>
                  </a:ext>
                </a:extLst>
              </a:tr>
              <a:tr h="370840">
                <a:tc>
                  <a:txBody>
                    <a:bodyPr/>
                    <a:lstStyle/>
                    <a:p>
                      <a:r>
                        <a:rPr lang="en-SG" b="1" dirty="0"/>
                        <a:t>Protocols Used</a:t>
                      </a:r>
                    </a:p>
                  </a:txBody>
                  <a:tcPr/>
                </a:tc>
                <a:tc>
                  <a:txBody>
                    <a:bodyPr/>
                    <a:lstStyle/>
                    <a:p>
                      <a:r>
                        <a:rPr lang="en-SG" dirty="0"/>
                        <a:t>Single vendor-specific protocol</a:t>
                      </a:r>
                    </a:p>
                  </a:txBody>
                  <a:tcPr/>
                </a:tc>
                <a:tc>
                  <a:txBody>
                    <a:bodyPr/>
                    <a:lstStyle/>
                    <a:p>
                      <a:r>
                        <a:rPr lang="en-SG" dirty="0"/>
                        <a:t>Multiple open/standard protocols</a:t>
                      </a:r>
                    </a:p>
                  </a:txBody>
                  <a:tcPr/>
                </a:tc>
                <a:extLst>
                  <a:ext uri="{0D108BD9-81ED-4DB2-BD59-A6C34878D82A}">
                    <a16:rowId xmlns:a16="http://schemas.microsoft.com/office/drawing/2014/main" val="2182389789"/>
                  </a:ext>
                </a:extLst>
              </a:tr>
              <a:tr h="370840">
                <a:tc>
                  <a:txBody>
                    <a:bodyPr/>
                    <a:lstStyle/>
                    <a:p>
                      <a:r>
                        <a:rPr lang="en-SG" b="1" dirty="0"/>
                        <a:t>Information Display</a:t>
                      </a:r>
                    </a:p>
                  </a:txBody>
                  <a:tcPr/>
                </a:tc>
                <a:tc>
                  <a:txBody>
                    <a:bodyPr/>
                    <a:lstStyle/>
                    <a:p>
                      <a:r>
                        <a:rPr lang="en-US" dirty="0"/>
                        <a:t>Minimal, focused on critical data</a:t>
                      </a:r>
                      <a:endParaRPr lang="en-SG" dirty="0"/>
                    </a:p>
                  </a:txBody>
                  <a:tcPr/>
                </a:tc>
                <a:tc>
                  <a:txBody>
                    <a:bodyPr/>
                    <a:lstStyle/>
                    <a:p>
                      <a:r>
                        <a:rPr lang="en-US" dirty="0"/>
                        <a:t>Detailed, includes low-level system metrics</a:t>
                      </a:r>
                      <a:endParaRPr lang="en-SG" dirty="0"/>
                    </a:p>
                  </a:txBody>
                  <a:tcPr/>
                </a:tc>
                <a:extLst>
                  <a:ext uri="{0D108BD9-81ED-4DB2-BD59-A6C34878D82A}">
                    <a16:rowId xmlns:a16="http://schemas.microsoft.com/office/drawing/2014/main" val="1111665169"/>
                  </a:ext>
                </a:extLst>
              </a:tr>
              <a:tr h="370840">
                <a:tc>
                  <a:txBody>
                    <a:bodyPr/>
                    <a:lstStyle/>
                    <a:p>
                      <a:r>
                        <a:rPr lang="en-SG" b="1" dirty="0"/>
                        <a:t>User Interaction</a:t>
                      </a:r>
                    </a:p>
                  </a:txBody>
                  <a:tcPr/>
                </a:tc>
                <a:tc>
                  <a:txBody>
                    <a:bodyPr/>
                    <a:lstStyle/>
                    <a:p>
                      <a:r>
                        <a:rPr lang="en-SG" dirty="0"/>
                        <a:t>Manual interaction required</a:t>
                      </a:r>
                    </a:p>
                  </a:txBody>
                  <a:tcPr/>
                </a:tc>
                <a:tc>
                  <a:txBody>
                    <a:bodyPr/>
                    <a:lstStyle/>
                    <a:p>
                      <a:r>
                        <a:rPr lang="en-US" dirty="0"/>
                        <a:t>Mostly automated or scripted behavior</a:t>
                      </a:r>
                      <a:endParaRPr lang="en-SG" dirty="0"/>
                    </a:p>
                  </a:txBody>
                  <a:tcPr/>
                </a:tc>
                <a:extLst>
                  <a:ext uri="{0D108BD9-81ED-4DB2-BD59-A6C34878D82A}">
                    <a16:rowId xmlns:a16="http://schemas.microsoft.com/office/drawing/2014/main" val="3217140034"/>
                  </a:ext>
                </a:extLst>
              </a:tr>
              <a:tr h="370840">
                <a:tc>
                  <a:txBody>
                    <a:bodyPr/>
                    <a:lstStyle/>
                    <a:p>
                      <a:r>
                        <a:rPr lang="en-SG" b="1" dirty="0"/>
                        <a:t>UI Layout</a:t>
                      </a:r>
                    </a:p>
                  </a:txBody>
                  <a:tcPr/>
                </a:tc>
                <a:tc>
                  <a:txBody>
                    <a:bodyPr/>
                    <a:lstStyle/>
                    <a:p>
                      <a:r>
                        <a:rPr lang="en-SG" dirty="0"/>
                        <a:t>Tabbed views</a:t>
                      </a:r>
                    </a:p>
                  </a:txBody>
                  <a:tcPr/>
                </a:tc>
                <a:tc>
                  <a:txBody>
                    <a:bodyPr/>
                    <a:lstStyle/>
                    <a:p>
                      <a:r>
                        <a:rPr lang="en-US" dirty="0"/>
                        <a:t>All-in-one view for continuous recording</a:t>
                      </a:r>
                      <a:endParaRPr lang="en-SG" dirty="0"/>
                    </a:p>
                  </a:txBody>
                  <a:tcPr/>
                </a:tc>
                <a:extLst>
                  <a:ext uri="{0D108BD9-81ED-4DB2-BD59-A6C34878D82A}">
                    <a16:rowId xmlns:a16="http://schemas.microsoft.com/office/drawing/2014/main" val="1496598721"/>
                  </a:ext>
                </a:extLst>
              </a:tr>
              <a:tr h="370840">
                <a:tc>
                  <a:txBody>
                    <a:bodyPr/>
                    <a:lstStyle/>
                    <a:p>
                      <a:r>
                        <a:rPr lang="en-SG" b="1" dirty="0"/>
                        <a:t>Alert Configuration</a:t>
                      </a:r>
                    </a:p>
                  </a:txBody>
                  <a:tcPr/>
                </a:tc>
                <a:tc>
                  <a:txBody>
                    <a:bodyPr/>
                    <a:lstStyle/>
                    <a:p>
                      <a:r>
                        <a:rPr lang="en-SG" dirty="0"/>
                        <a:t>Fixed, pre-configured</a:t>
                      </a:r>
                    </a:p>
                  </a:txBody>
                  <a:tcPr/>
                </a:tc>
                <a:tc>
                  <a:txBody>
                    <a:bodyPr/>
                    <a:lstStyle/>
                    <a:p>
                      <a:r>
                        <a:rPr lang="en-SG" dirty="0"/>
                        <a:t>Customizable via config files</a:t>
                      </a:r>
                    </a:p>
                  </a:txBody>
                  <a:tcPr/>
                </a:tc>
                <a:extLst>
                  <a:ext uri="{0D108BD9-81ED-4DB2-BD59-A6C34878D82A}">
                    <a16:rowId xmlns:a16="http://schemas.microsoft.com/office/drawing/2014/main" val="2232016283"/>
                  </a:ext>
                </a:extLst>
              </a:tr>
              <a:tr h="370840">
                <a:tc>
                  <a:txBody>
                    <a:bodyPr/>
                    <a:lstStyle/>
                    <a:p>
                      <a:r>
                        <a:rPr lang="en-SG" b="1" dirty="0"/>
                        <a:t>Logging Focus</a:t>
                      </a:r>
                    </a:p>
                  </a:txBody>
                  <a:tcPr/>
                </a:tc>
                <a:tc>
                  <a:txBody>
                    <a:bodyPr/>
                    <a:lstStyle/>
                    <a:p>
                      <a:r>
                        <a:rPr lang="en-SG" dirty="0"/>
                        <a:t>Operational logs only</a:t>
                      </a:r>
                    </a:p>
                  </a:txBody>
                  <a:tcPr/>
                </a:tc>
                <a:tc>
                  <a:txBody>
                    <a:bodyPr/>
                    <a:lstStyle/>
                    <a:p>
                      <a:r>
                        <a:rPr lang="en-SG" dirty="0"/>
                        <a:t>Full data/event/packet logging for forensics</a:t>
                      </a:r>
                    </a:p>
                  </a:txBody>
                  <a:tcPr/>
                </a:tc>
                <a:extLst>
                  <a:ext uri="{0D108BD9-81ED-4DB2-BD59-A6C34878D82A}">
                    <a16:rowId xmlns:a16="http://schemas.microsoft.com/office/drawing/2014/main" val="2254069333"/>
                  </a:ext>
                </a:extLst>
              </a:tr>
            </a:tbl>
          </a:graphicData>
        </a:graphic>
      </p:graphicFrame>
    </p:spTree>
    <p:extLst>
      <p:ext uri="{BB962C8B-B14F-4D97-AF65-F5344CB8AC3E}">
        <p14:creationId xmlns:p14="http://schemas.microsoft.com/office/powerpoint/2010/main" val="402143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FB9B-D759-3C40-D5D1-D9E2E62EEEA4}"/>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988F3FC-119C-87E9-282A-8C787B789198}"/>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770AF61-0988-7A6B-3925-C326363BC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DF88516F-B941-8929-1B45-74D11A72E1F0}"/>
              </a:ext>
            </a:extLst>
          </p:cNvPr>
          <p:cNvSpPr txBox="1"/>
          <p:nvPr/>
        </p:nvSpPr>
        <p:spPr>
          <a:xfrm>
            <a:off x="225598" y="816254"/>
            <a:ext cx="8090900" cy="461665"/>
          </a:xfrm>
          <a:prstGeom prst="rect">
            <a:avLst/>
          </a:prstGeom>
          <a:noFill/>
        </p:spPr>
        <p:txBody>
          <a:bodyPr wrap="square" rtlCol="0">
            <a:spAutoFit/>
          </a:bodyPr>
          <a:lstStyle/>
          <a:p>
            <a:r>
              <a:rPr lang="en-US" sz="2400" b="1" dirty="0"/>
              <a:t>Project Use Cases [International Cyber Exercise]</a:t>
            </a:r>
          </a:p>
        </p:txBody>
      </p:sp>
      <p:pic>
        <p:nvPicPr>
          <p:cNvPr id="7" name="Picture 6" descr="A group of men looking at a computer screen&#10;&#10;Description automatically generated">
            <a:extLst>
              <a:ext uri="{FF2B5EF4-FFF2-40B4-BE49-F238E27FC236}">
                <a16:creationId xmlns:a16="http://schemas.microsoft.com/office/drawing/2014/main" id="{2DC1A0F6-3451-6351-8555-FA933FF9D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702" y="2068529"/>
            <a:ext cx="3819803" cy="2181793"/>
          </a:xfrm>
          <a:prstGeom prst="rect">
            <a:avLst/>
          </a:prstGeom>
        </p:spPr>
      </p:pic>
      <p:pic>
        <p:nvPicPr>
          <p:cNvPr id="8" name="Picture 7">
            <a:extLst>
              <a:ext uri="{FF2B5EF4-FFF2-40B4-BE49-F238E27FC236}">
                <a16:creationId xmlns:a16="http://schemas.microsoft.com/office/drawing/2014/main" id="{E53E6D58-DAA4-74A0-3ADC-4F32F9725274}"/>
              </a:ext>
            </a:extLst>
          </p:cNvPr>
          <p:cNvPicPr>
            <a:picLocks noChangeAspect="1"/>
          </p:cNvPicPr>
          <p:nvPr/>
        </p:nvPicPr>
        <p:blipFill>
          <a:blip r:embed="rId5"/>
          <a:stretch>
            <a:fillRect/>
          </a:stretch>
        </p:blipFill>
        <p:spPr>
          <a:xfrm>
            <a:off x="8621567" y="4345812"/>
            <a:ext cx="1618309" cy="733421"/>
          </a:xfrm>
          <a:prstGeom prst="rect">
            <a:avLst/>
          </a:prstGeom>
        </p:spPr>
      </p:pic>
      <p:pic>
        <p:nvPicPr>
          <p:cNvPr id="10" name="Picture 4" descr="No alternative text description for this image">
            <a:extLst>
              <a:ext uri="{FF2B5EF4-FFF2-40B4-BE49-F238E27FC236}">
                <a16:creationId xmlns:a16="http://schemas.microsoft.com/office/drawing/2014/main" id="{03B54D50-31C2-6D50-F0E8-8DBB2BE78403}"/>
              </a:ext>
            </a:extLst>
          </p:cNvPr>
          <p:cNvPicPr>
            <a:picLocks noChangeAspect="1"/>
          </p:cNvPicPr>
          <p:nvPr/>
        </p:nvPicPr>
        <p:blipFill>
          <a:blip r:embed="rId6"/>
          <a:srcRect/>
          <a:stretch>
            <a:fillRect/>
          </a:stretch>
        </p:blipFill>
        <p:spPr>
          <a:xfrm>
            <a:off x="4508397" y="2050222"/>
            <a:ext cx="3646317" cy="2164011"/>
          </a:xfrm>
          <a:prstGeom prst="rect">
            <a:avLst/>
          </a:prstGeom>
          <a:noFill/>
          <a:ln w="9525" cap="flat">
            <a:solidFill>
              <a:schemeClr val="tx1"/>
            </a:solidFill>
          </a:ln>
        </p:spPr>
      </p:pic>
      <p:pic>
        <p:nvPicPr>
          <p:cNvPr id="14" name="Picture 13" descr="A screenshot of a computer room&#10;&#10;Description automatically generated">
            <a:extLst>
              <a:ext uri="{FF2B5EF4-FFF2-40B4-BE49-F238E27FC236}">
                <a16:creationId xmlns:a16="http://schemas.microsoft.com/office/drawing/2014/main" id="{75D0AEC8-D9B5-CE3B-C32B-7665FF01D9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700" y="4560960"/>
            <a:ext cx="3819801" cy="2262498"/>
          </a:xfrm>
          <a:prstGeom prst="rect">
            <a:avLst/>
          </a:prstGeom>
          <a:ln w="6350">
            <a:solidFill>
              <a:schemeClr val="tx1"/>
            </a:solidFill>
          </a:ln>
        </p:spPr>
      </p:pic>
      <p:sp>
        <p:nvSpPr>
          <p:cNvPr id="15" name="Rectangle 14">
            <a:extLst>
              <a:ext uri="{FF2B5EF4-FFF2-40B4-BE49-F238E27FC236}">
                <a16:creationId xmlns:a16="http://schemas.microsoft.com/office/drawing/2014/main" id="{98D7D11B-C5D5-BE19-9150-F0E3EF59D88E}"/>
              </a:ext>
            </a:extLst>
          </p:cNvPr>
          <p:cNvSpPr/>
          <p:nvPr/>
        </p:nvSpPr>
        <p:spPr>
          <a:xfrm>
            <a:off x="333701" y="4346114"/>
            <a:ext cx="3819803"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2024 </a:t>
            </a:r>
            <a:endParaRPr lang="en-SG" sz="1600" dirty="0">
              <a:solidFill>
                <a:schemeClr val="bg1"/>
              </a:solidFill>
            </a:endParaRPr>
          </a:p>
        </p:txBody>
      </p:sp>
      <p:sp>
        <p:nvSpPr>
          <p:cNvPr id="9" name="Rectangle 8">
            <a:extLst>
              <a:ext uri="{FF2B5EF4-FFF2-40B4-BE49-F238E27FC236}">
                <a16:creationId xmlns:a16="http://schemas.microsoft.com/office/drawing/2014/main" id="{08CC3977-E82A-989B-BB42-AF8AC589BD7A}"/>
              </a:ext>
            </a:extLst>
          </p:cNvPr>
          <p:cNvSpPr/>
          <p:nvPr/>
        </p:nvSpPr>
        <p:spPr>
          <a:xfrm>
            <a:off x="333703" y="1588557"/>
            <a:ext cx="3819802"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Crossed Swords 2023 </a:t>
            </a:r>
            <a:endParaRPr lang="en-SG" sz="1600" dirty="0">
              <a:solidFill>
                <a:schemeClr val="bg1"/>
              </a:solidFill>
            </a:endParaRPr>
          </a:p>
        </p:txBody>
      </p:sp>
      <p:sp>
        <p:nvSpPr>
          <p:cNvPr id="11" name="Rectangle 10">
            <a:extLst>
              <a:ext uri="{FF2B5EF4-FFF2-40B4-BE49-F238E27FC236}">
                <a16:creationId xmlns:a16="http://schemas.microsoft.com/office/drawing/2014/main" id="{480ECF29-57B7-4942-8F2F-1A69A7BCF4FB}"/>
              </a:ext>
            </a:extLst>
          </p:cNvPr>
          <p:cNvSpPr/>
          <p:nvPr/>
        </p:nvSpPr>
        <p:spPr>
          <a:xfrm>
            <a:off x="4508398" y="1588557"/>
            <a:ext cx="3683547"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2023 </a:t>
            </a:r>
            <a:endParaRPr lang="en-SG" sz="1600" dirty="0">
              <a:solidFill>
                <a:schemeClr val="bg1"/>
              </a:solidFill>
            </a:endParaRPr>
          </a:p>
        </p:txBody>
      </p:sp>
      <p:sp>
        <p:nvSpPr>
          <p:cNvPr id="13" name="Rectangle 12">
            <a:extLst>
              <a:ext uri="{FF2B5EF4-FFF2-40B4-BE49-F238E27FC236}">
                <a16:creationId xmlns:a16="http://schemas.microsoft.com/office/drawing/2014/main" id="{1822FF84-68DA-C446-D112-CA9BD66BB9A4}"/>
              </a:ext>
            </a:extLst>
          </p:cNvPr>
          <p:cNvSpPr/>
          <p:nvPr/>
        </p:nvSpPr>
        <p:spPr>
          <a:xfrm>
            <a:off x="8398104" y="1588557"/>
            <a:ext cx="3683548"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Crossed Swords 2024 </a:t>
            </a:r>
            <a:endParaRPr lang="en-SG" sz="1600" dirty="0">
              <a:solidFill>
                <a:schemeClr val="bg1"/>
              </a:solidFill>
            </a:endParaRPr>
          </a:p>
        </p:txBody>
      </p:sp>
      <p:pic>
        <p:nvPicPr>
          <p:cNvPr id="16" name="Picture 15">
            <a:extLst>
              <a:ext uri="{FF2B5EF4-FFF2-40B4-BE49-F238E27FC236}">
                <a16:creationId xmlns:a16="http://schemas.microsoft.com/office/drawing/2014/main" id="{05CF3136-2A78-FD38-F6DB-4CB94A85CF63}"/>
              </a:ext>
            </a:extLst>
          </p:cNvPr>
          <p:cNvPicPr>
            <a:picLocks noChangeAspect="1"/>
          </p:cNvPicPr>
          <p:nvPr/>
        </p:nvPicPr>
        <p:blipFill>
          <a:blip r:embed="rId8"/>
          <a:srcRect t="10882" b="16318"/>
          <a:stretch>
            <a:fillRect/>
          </a:stretch>
        </p:blipFill>
        <p:spPr>
          <a:xfrm>
            <a:off x="8398103" y="2050222"/>
            <a:ext cx="3683547" cy="2174437"/>
          </a:xfrm>
          <a:prstGeom prst="rect">
            <a:avLst/>
          </a:prstGeom>
          <a:noFill/>
          <a:ln cap="flat">
            <a:noFill/>
          </a:ln>
        </p:spPr>
      </p:pic>
      <p:pic>
        <p:nvPicPr>
          <p:cNvPr id="18" name="Picture 17" descr="A person standing in front of a large screen&#10;&#10;AI-generated content may be incorrect.">
            <a:extLst>
              <a:ext uri="{FF2B5EF4-FFF2-40B4-BE49-F238E27FC236}">
                <a16:creationId xmlns:a16="http://schemas.microsoft.com/office/drawing/2014/main" id="{379762E7-DDD9-E218-A1FB-97852F6A106D}"/>
              </a:ext>
            </a:extLst>
          </p:cNvPr>
          <p:cNvPicPr>
            <a:picLocks noChangeAspect="1"/>
          </p:cNvPicPr>
          <p:nvPr/>
        </p:nvPicPr>
        <p:blipFill>
          <a:blip r:embed="rId9">
            <a:extLst>
              <a:ext uri="{28A0092B-C50C-407E-A947-70E740481C1C}">
                <a14:useLocalDpi xmlns:a14="http://schemas.microsoft.com/office/drawing/2010/main" val="0"/>
              </a:ext>
            </a:extLst>
          </a:blip>
          <a:srcRect b="9020"/>
          <a:stretch>
            <a:fillRect/>
          </a:stretch>
        </p:blipFill>
        <p:spPr>
          <a:xfrm>
            <a:off x="4486964" y="4717963"/>
            <a:ext cx="3667750" cy="2105495"/>
          </a:xfrm>
          <a:prstGeom prst="rect">
            <a:avLst/>
          </a:prstGeom>
        </p:spPr>
      </p:pic>
      <p:sp>
        <p:nvSpPr>
          <p:cNvPr id="17" name="Rectangle 16">
            <a:extLst>
              <a:ext uri="{FF2B5EF4-FFF2-40B4-BE49-F238E27FC236}">
                <a16:creationId xmlns:a16="http://schemas.microsoft.com/office/drawing/2014/main" id="{AB7FF394-292D-CC68-EE1F-BDDF48544983}"/>
              </a:ext>
            </a:extLst>
          </p:cNvPr>
          <p:cNvSpPr/>
          <p:nvPr/>
        </p:nvSpPr>
        <p:spPr>
          <a:xfrm>
            <a:off x="4486961" y="4346114"/>
            <a:ext cx="3667750" cy="46166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Singapore </a:t>
            </a:r>
            <a:r>
              <a:rPr lang="en-US" sz="1600" b="1" dirty="0" err="1">
                <a:solidFill>
                  <a:schemeClr val="bg1"/>
                </a:solidFill>
              </a:rPr>
              <a:t>CIDeX</a:t>
            </a:r>
            <a:r>
              <a:rPr lang="en-US" sz="1600" b="1" dirty="0">
                <a:solidFill>
                  <a:schemeClr val="bg1"/>
                </a:solidFill>
              </a:rPr>
              <a:t> 2024</a:t>
            </a:r>
            <a:endParaRPr lang="en-SG" sz="1600" b="1" dirty="0">
              <a:solidFill>
                <a:schemeClr val="bg1"/>
              </a:solidFill>
            </a:endParaRPr>
          </a:p>
        </p:txBody>
      </p:sp>
      <p:pic>
        <p:nvPicPr>
          <p:cNvPr id="19" name="Picture 18">
            <a:extLst>
              <a:ext uri="{FF2B5EF4-FFF2-40B4-BE49-F238E27FC236}">
                <a16:creationId xmlns:a16="http://schemas.microsoft.com/office/drawing/2014/main" id="{1E097528-A837-5260-194D-1F4A28DB3DC6}"/>
              </a:ext>
            </a:extLst>
          </p:cNvPr>
          <p:cNvPicPr>
            <a:picLocks noChangeAspect="1"/>
          </p:cNvPicPr>
          <p:nvPr/>
        </p:nvPicPr>
        <p:blipFill>
          <a:blip r:embed="rId10"/>
          <a:stretch>
            <a:fillRect/>
          </a:stretch>
        </p:blipFill>
        <p:spPr>
          <a:xfrm>
            <a:off x="8589182" y="5168112"/>
            <a:ext cx="1618309" cy="735200"/>
          </a:xfrm>
          <a:prstGeom prst="rect">
            <a:avLst/>
          </a:prstGeom>
        </p:spPr>
      </p:pic>
      <p:pic>
        <p:nvPicPr>
          <p:cNvPr id="20" name="Picture 19">
            <a:extLst>
              <a:ext uri="{FF2B5EF4-FFF2-40B4-BE49-F238E27FC236}">
                <a16:creationId xmlns:a16="http://schemas.microsoft.com/office/drawing/2014/main" id="{5A7B2F00-5C70-BBF6-862E-45EED1CB6A35}"/>
              </a:ext>
            </a:extLst>
          </p:cNvPr>
          <p:cNvPicPr>
            <a:picLocks noChangeAspect="1"/>
          </p:cNvPicPr>
          <p:nvPr/>
        </p:nvPicPr>
        <p:blipFill>
          <a:blip r:embed="rId11"/>
          <a:stretch>
            <a:fillRect/>
          </a:stretch>
        </p:blipFill>
        <p:spPr>
          <a:xfrm>
            <a:off x="10565455" y="5239266"/>
            <a:ext cx="1516195" cy="690063"/>
          </a:xfrm>
          <a:prstGeom prst="rect">
            <a:avLst/>
          </a:prstGeom>
        </p:spPr>
      </p:pic>
      <p:pic>
        <p:nvPicPr>
          <p:cNvPr id="21" name="Picture 2">
            <a:extLst>
              <a:ext uri="{FF2B5EF4-FFF2-40B4-BE49-F238E27FC236}">
                <a16:creationId xmlns:a16="http://schemas.microsoft.com/office/drawing/2014/main" id="{688E5C92-C60D-012A-EBBA-22FBBD999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6729" y="4345812"/>
            <a:ext cx="893864" cy="7767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 close-up of a logo&#10;&#10;Description automatically generated">
            <a:extLst>
              <a:ext uri="{FF2B5EF4-FFF2-40B4-BE49-F238E27FC236}">
                <a16:creationId xmlns:a16="http://schemas.microsoft.com/office/drawing/2014/main" id="{92D69FF9-4F62-4E92-4EA3-B2264553848B}"/>
              </a:ext>
            </a:extLst>
          </p:cNvPr>
          <p:cNvPicPr>
            <a:picLocks noChangeAspect="1"/>
          </p:cNvPicPr>
          <p:nvPr/>
        </p:nvPicPr>
        <p:blipFill>
          <a:blip r:embed="rId13"/>
          <a:srcRect/>
          <a:stretch>
            <a:fillRect/>
          </a:stretch>
        </p:blipFill>
        <p:spPr>
          <a:xfrm>
            <a:off x="8566262" y="5992191"/>
            <a:ext cx="2110252" cy="750563"/>
          </a:xfrm>
          <a:prstGeom prst="rect">
            <a:avLst/>
          </a:prstGeom>
          <a:noFill/>
          <a:ln cap="flat">
            <a:noFill/>
          </a:ln>
        </p:spPr>
      </p:pic>
    </p:spTree>
    <p:extLst>
      <p:ext uri="{BB962C8B-B14F-4D97-AF65-F5344CB8AC3E}">
        <p14:creationId xmlns:p14="http://schemas.microsoft.com/office/powerpoint/2010/main" val="3058957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619</TotalTime>
  <Words>979</Words>
  <Application>Microsoft Office PowerPoint</Application>
  <PresentationFormat>Widescreen</PresentationFormat>
  <Paragraphs>126</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Calibri Light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yuancheng Liu</dc:creator>
  <cp:lastModifiedBy>yuancheng Liu</cp:lastModifiedBy>
  <cp:revision>151</cp:revision>
  <dcterms:created xsi:type="dcterms:W3CDTF">2025-08-28T05:50:08Z</dcterms:created>
  <dcterms:modified xsi:type="dcterms:W3CDTF">2025-09-06T15:10:05Z</dcterms:modified>
</cp:coreProperties>
</file>